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jpeg" ContentType="image/jpeg"/>
  <Default Extension="JPG" ContentType="image/.jpg"/>
  <Default Extension="png" ContentType="image/png"/>
  <Default Extension="emf" ContentType="image/x-emf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34"/>
  </p:handoutMasterIdLst>
  <p:sldIdLst>
    <p:sldId id="289" r:id="rId4"/>
    <p:sldId id="269" r:id="rId6"/>
    <p:sldId id="297" r:id="rId7"/>
    <p:sldId id="314" r:id="rId8"/>
    <p:sldId id="315" r:id="rId9"/>
    <p:sldId id="316" r:id="rId10"/>
    <p:sldId id="317" r:id="rId11"/>
    <p:sldId id="318" r:id="rId12"/>
    <p:sldId id="342" r:id="rId13"/>
    <p:sldId id="343" r:id="rId14"/>
    <p:sldId id="344" r:id="rId15"/>
    <p:sldId id="319" r:id="rId16"/>
    <p:sldId id="331" r:id="rId17"/>
    <p:sldId id="320" r:id="rId18"/>
    <p:sldId id="332" r:id="rId19"/>
    <p:sldId id="333" r:id="rId20"/>
    <p:sldId id="335" r:id="rId21"/>
    <p:sldId id="334" r:id="rId22"/>
    <p:sldId id="336" r:id="rId23"/>
    <p:sldId id="347" r:id="rId24"/>
    <p:sldId id="323" r:id="rId25"/>
    <p:sldId id="324" r:id="rId26"/>
    <p:sldId id="325" r:id="rId27"/>
    <p:sldId id="338" r:id="rId28"/>
    <p:sldId id="326" r:id="rId29"/>
    <p:sldId id="327" r:id="rId30"/>
    <p:sldId id="340" r:id="rId31"/>
    <p:sldId id="329" r:id="rId32"/>
    <p:sldId id="296" r:id="rId33"/>
  </p:sldIdLst>
  <p:sldSz cx="11522075" cy="7200900"/>
  <p:notesSz cx="6858000" cy="9144000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Full" cryptAlgorithmClass="hash" cryptAlgorithmType="typeAny" cryptAlgorithmSid="4" spinCount="100000" saltData="JLmKMlF0jUBGlIfnX4mz6g==" hashData="vdqHAhOSY7d4w/hdQWwuEQvkNZY=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CB5E0"/>
    <a:srgbClr val="00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352" y="-396"/>
      </p:cViewPr>
      <p:guideLst>
        <p:guide orient="horz" pos="2268"/>
        <p:guide pos="36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8" Type="http://schemas.openxmlformats.org/officeDocument/2006/relationships/tags" Target="tags/tag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黑体" panose="02010609060101010101" charset="-122"/>
              </a:rPr>
            </a:fld>
            <a:endParaRPr lang="zh-CN" altLang="en-US">
              <a:cs typeface="黑体" panose="0201060906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wdp>
</file>

<file path=ppt/media/image5.png>
</file>

<file path=ppt/media/image6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黑体" panose="02010609060101010101" charset="-122"/>
        <a:cs typeface="黑体" panose="0201060906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6C00E-826D-4413-9848-B48ED947EB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260" y="1178481"/>
            <a:ext cx="8641556" cy="25069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260" y="3782140"/>
            <a:ext cx="8641556" cy="17385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485" y="383381"/>
            <a:ext cx="2484447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792143" y="383381"/>
            <a:ext cx="7309316" cy="610243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840691" y="464059"/>
            <a:ext cx="4128744" cy="3237742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737403" y="3991525"/>
            <a:ext cx="4264041" cy="45336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ea typeface="黑体" panose="02010609060101010101" charset="-122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737403" y="4604513"/>
            <a:ext cx="4264041" cy="23987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ea typeface="黑体" panose="02010609060101010101" charset="-122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756740" y="5058716"/>
            <a:ext cx="4241431" cy="161371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黑体" panose="02010609060101010101" charset="-122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41" y="1795225"/>
            <a:ext cx="9937790" cy="2995374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86141" y="4818937"/>
            <a:ext cx="9937790" cy="157519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792143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5833050" y="1916906"/>
            <a:ext cx="4896882" cy="45689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3" y="383382"/>
            <a:ext cx="9937790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93644" y="1765221"/>
            <a:ext cx="4874377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93644" y="2630329"/>
            <a:ext cx="4874377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5833050" y="1765221"/>
            <a:ext cx="4898383" cy="8651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5833050" y="2630329"/>
            <a:ext cx="4898383" cy="386881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44" y="480060"/>
            <a:ext cx="3716169" cy="16802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383" y="1036797"/>
            <a:ext cx="5833050" cy="511730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93644" y="2160270"/>
            <a:ext cx="3716169" cy="40021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43" y="383382"/>
            <a:ext cx="9937790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43" y="1916906"/>
            <a:ext cx="9937790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43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5EEC9BFD-607D-42AC-9594-1FE88A60EA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688" y="6674168"/>
            <a:ext cx="3888700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465" y="6674168"/>
            <a:ext cx="2592467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defRPr>
            </a:lvl1pPr>
          </a:lstStyle>
          <a:p>
            <a:fld id="{2CF51896-FBD8-4B1F-9714-2FA0D9613B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175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emf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emf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3.emf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8.png"/><Relationship Id="rId1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19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7.e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vmlDrawing" Target="../drawings/vmlDrawing2.v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8.emf"/><Relationship Id="rId2" Type="http://schemas.openxmlformats.org/officeDocument/2006/relationships/oleObject" Target="../embeddings/oleObject2.bin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443639"/>
            <a:ext cx="6305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JAVA</a:t>
            </a:r>
            <a:r>
              <a:rPr lang="zh-CN" altLang="en-US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基础教程</a:t>
            </a:r>
            <a:r>
              <a:rPr lang="en-US" altLang="zh-CN" sz="4800" dirty="0" smtClean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2022</a:t>
            </a:r>
            <a:endParaRPr lang="zh-CN" altLang="en-US" sz="4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03757" y="3244297"/>
            <a:ext cx="5617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讲师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：燎原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61692" y="460785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28141" y="4649685"/>
            <a:ext cx="972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START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61720" y="1955800"/>
            <a:ext cx="297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我要自学网专业课程</a:t>
            </a:r>
            <a:endParaRPr lang="zh-CN" altLang="zh-CN" sz="2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3" name="背景音乐01 (3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0145534" y="-1219051"/>
            <a:ext cx="576104" cy="640080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2584137" y="2126677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39775" y="2749550"/>
            <a:ext cx="5222240" cy="5143500"/>
          </a:xfrm>
          <a:prstGeom prst="rect">
            <a:avLst/>
          </a:prstGeom>
        </p:spPr>
        <p:txBody>
          <a:bodyPr/>
          <a:lstStyle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数组遍历，是指</a:t>
            </a:r>
            <a:r>
              <a:rPr lang="zh-CN" sz="2400" kern="0" dirty="0">
                <a:solidFill>
                  <a:schemeClr val="accent1"/>
                </a:solidFill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将数组中的元素逐个获取出来</a:t>
            </a: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通过循环构造出数组的下标，就能通过下标对数组进行遍历。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39775" y="854075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数组遍历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3" r="59966"/>
          <a:stretch>
            <a:fillRect/>
          </a:stretch>
        </p:blipFill>
        <p:spPr>
          <a:xfrm>
            <a:off x="6594475" y="1645285"/>
            <a:ext cx="3979545" cy="414020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75665" y="2339975"/>
            <a:ext cx="5497830" cy="2861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dirty="0"/>
              <a:t>1.顺序查找：给定一个数组, 再给定一个元素, 找出该元素在数组中的位置。</a:t>
            </a:r>
            <a:endParaRPr dirty="0"/>
          </a:p>
          <a:p>
            <a:endParaRPr dirty="0"/>
          </a:p>
          <a:p>
            <a:r>
              <a:rPr dirty="0"/>
              <a:t>2.声明一个数组，将元素逆序输出。</a:t>
            </a:r>
            <a:endParaRPr dirty="0"/>
          </a:p>
          <a:p>
            <a:endParaRPr dirty="0"/>
          </a:p>
          <a:p>
            <a:r>
              <a:rPr dirty="0"/>
              <a:t>3.在一个数组中找出最大和最小值。</a:t>
            </a:r>
            <a:endParaRPr dirty="0"/>
          </a:p>
          <a:p>
            <a:endParaRPr dirty="0"/>
          </a:p>
          <a:p>
            <a:r>
              <a:rPr dirty="0"/>
              <a:t>4.定义一组int类型数组，里面有一些数据是重复的，请找出重复的这些数。</a:t>
            </a:r>
            <a:endParaRPr dirty="0"/>
          </a:p>
          <a:p>
            <a:endParaRPr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5" t="36525" r="47747" b="37973"/>
          <a:stretch>
            <a:fillRect/>
          </a:stretch>
        </p:blipFill>
        <p:spPr>
          <a:xfrm>
            <a:off x="6045835" y="1871980"/>
            <a:ext cx="4351655" cy="324294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51204" y="1057263"/>
            <a:ext cx="878105" cy="878322"/>
            <a:chOff x="695256" y="1149755"/>
            <a:chExt cx="707780" cy="707955"/>
          </a:xfrm>
        </p:grpSpPr>
        <p:sp>
          <p:nvSpPr>
            <p:cNvPr id="11" name="Oval 53"/>
            <p:cNvSpPr>
              <a:spLocks noChangeArrowheads="1"/>
            </p:cNvSpPr>
            <p:nvPr/>
          </p:nvSpPr>
          <p:spPr bwMode="auto">
            <a:xfrm>
              <a:off x="695256" y="1149755"/>
              <a:ext cx="707780" cy="707955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2" name="Freeform 586"/>
            <p:cNvSpPr>
              <a:spLocks noEditPoints="1"/>
            </p:cNvSpPr>
            <p:nvPr/>
          </p:nvSpPr>
          <p:spPr bwMode="auto">
            <a:xfrm>
              <a:off x="834742" y="1318017"/>
              <a:ext cx="457361" cy="371414"/>
            </a:xfrm>
            <a:custGeom>
              <a:avLst/>
              <a:gdLst>
                <a:gd name="T0" fmla="*/ 0 w 63"/>
                <a:gd name="T1" fmla="*/ 1 h 51"/>
                <a:gd name="T2" fmla="*/ 15 w 63"/>
                <a:gd name="T3" fmla="*/ 1 h 51"/>
                <a:gd name="T4" fmla="*/ 15 w 63"/>
                <a:gd name="T5" fmla="*/ 49 h 51"/>
                <a:gd name="T6" fmla="*/ 0 w 63"/>
                <a:gd name="T7" fmla="*/ 49 h 51"/>
                <a:gd name="T8" fmla="*/ 0 w 63"/>
                <a:gd name="T9" fmla="*/ 1 h 51"/>
                <a:gd name="T10" fmla="*/ 33 w 63"/>
                <a:gd name="T11" fmla="*/ 5 h 51"/>
                <a:gd name="T12" fmla="*/ 48 w 63"/>
                <a:gd name="T13" fmla="*/ 0 h 51"/>
                <a:gd name="T14" fmla="*/ 63 w 63"/>
                <a:gd name="T15" fmla="*/ 46 h 51"/>
                <a:gd name="T16" fmla="*/ 49 w 63"/>
                <a:gd name="T17" fmla="*/ 51 h 51"/>
                <a:gd name="T18" fmla="*/ 33 w 63"/>
                <a:gd name="T19" fmla="*/ 5 h 51"/>
                <a:gd name="T20" fmla="*/ 51 w 63"/>
                <a:gd name="T21" fmla="*/ 32 h 51"/>
                <a:gd name="T22" fmla="*/ 48 w 63"/>
                <a:gd name="T23" fmla="*/ 39 h 51"/>
                <a:gd name="T24" fmla="*/ 54 w 63"/>
                <a:gd name="T25" fmla="*/ 42 h 51"/>
                <a:gd name="T26" fmla="*/ 57 w 63"/>
                <a:gd name="T27" fmla="*/ 35 h 51"/>
                <a:gd name="T28" fmla="*/ 51 w 63"/>
                <a:gd name="T29" fmla="*/ 32 h 51"/>
                <a:gd name="T30" fmla="*/ 39 w 63"/>
                <a:gd name="T31" fmla="*/ 15 h 51"/>
                <a:gd name="T32" fmla="*/ 41 w 63"/>
                <a:gd name="T33" fmla="*/ 19 h 51"/>
                <a:gd name="T34" fmla="*/ 51 w 63"/>
                <a:gd name="T35" fmla="*/ 15 h 51"/>
                <a:gd name="T36" fmla="*/ 50 w 63"/>
                <a:gd name="T37" fmla="*/ 12 h 51"/>
                <a:gd name="T38" fmla="*/ 39 w 63"/>
                <a:gd name="T39" fmla="*/ 15 h 51"/>
                <a:gd name="T40" fmla="*/ 37 w 63"/>
                <a:gd name="T41" fmla="*/ 8 h 51"/>
                <a:gd name="T42" fmla="*/ 38 w 63"/>
                <a:gd name="T43" fmla="*/ 12 h 51"/>
                <a:gd name="T44" fmla="*/ 49 w 63"/>
                <a:gd name="T45" fmla="*/ 8 h 51"/>
                <a:gd name="T46" fmla="*/ 47 w 63"/>
                <a:gd name="T47" fmla="*/ 5 h 51"/>
                <a:gd name="T48" fmla="*/ 37 w 63"/>
                <a:gd name="T49" fmla="*/ 8 h 51"/>
                <a:gd name="T50" fmla="*/ 17 w 63"/>
                <a:gd name="T51" fmla="*/ 1 h 51"/>
                <a:gd name="T52" fmla="*/ 32 w 63"/>
                <a:gd name="T53" fmla="*/ 1 h 51"/>
                <a:gd name="T54" fmla="*/ 32 w 63"/>
                <a:gd name="T55" fmla="*/ 49 h 51"/>
                <a:gd name="T56" fmla="*/ 17 w 63"/>
                <a:gd name="T57" fmla="*/ 49 h 51"/>
                <a:gd name="T58" fmla="*/ 17 w 63"/>
                <a:gd name="T59" fmla="*/ 1 h 51"/>
                <a:gd name="T60" fmla="*/ 25 w 63"/>
                <a:gd name="T61" fmla="*/ 32 h 51"/>
                <a:gd name="T62" fmla="*/ 20 w 63"/>
                <a:gd name="T63" fmla="*/ 38 h 51"/>
                <a:gd name="T64" fmla="*/ 25 w 63"/>
                <a:gd name="T65" fmla="*/ 43 h 51"/>
                <a:gd name="T66" fmla="*/ 30 w 63"/>
                <a:gd name="T67" fmla="*/ 38 h 51"/>
                <a:gd name="T68" fmla="*/ 25 w 63"/>
                <a:gd name="T69" fmla="*/ 32 h 51"/>
                <a:gd name="T70" fmla="*/ 19 w 63"/>
                <a:gd name="T71" fmla="*/ 13 h 51"/>
                <a:gd name="T72" fmla="*/ 19 w 63"/>
                <a:gd name="T73" fmla="*/ 17 h 51"/>
                <a:gd name="T74" fmla="*/ 30 w 63"/>
                <a:gd name="T75" fmla="*/ 17 h 51"/>
                <a:gd name="T76" fmla="*/ 30 w 63"/>
                <a:gd name="T77" fmla="*/ 13 h 51"/>
                <a:gd name="T78" fmla="*/ 19 w 63"/>
                <a:gd name="T79" fmla="*/ 13 h 51"/>
                <a:gd name="T80" fmla="*/ 19 w 63"/>
                <a:gd name="T81" fmla="*/ 6 h 51"/>
                <a:gd name="T82" fmla="*/ 19 w 63"/>
                <a:gd name="T83" fmla="*/ 9 h 51"/>
                <a:gd name="T84" fmla="*/ 30 w 63"/>
                <a:gd name="T85" fmla="*/ 9 h 51"/>
                <a:gd name="T86" fmla="*/ 30 w 63"/>
                <a:gd name="T87" fmla="*/ 6 h 51"/>
                <a:gd name="T88" fmla="*/ 19 w 63"/>
                <a:gd name="T89" fmla="*/ 6 h 51"/>
                <a:gd name="T90" fmla="*/ 7 w 63"/>
                <a:gd name="T91" fmla="*/ 32 h 51"/>
                <a:gd name="T92" fmla="*/ 2 w 63"/>
                <a:gd name="T93" fmla="*/ 38 h 51"/>
                <a:gd name="T94" fmla="*/ 7 w 63"/>
                <a:gd name="T95" fmla="*/ 43 h 51"/>
                <a:gd name="T96" fmla="*/ 12 w 63"/>
                <a:gd name="T97" fmla="*/ 38 h 51"/>
                <a:gd name="T98" fmla="*/ 7 w 63"/>
                <a:gd name="T99" fmla="*/ 32 h 51"/>
                <a:gd name="T100" fmla="*/ 2 w 63"/>
                <a:gd name="T101" fmla="*/ 13 h 51"/>
                <a:gd name="T102" fmla="*/ 2 w 63"/>
                <a:gd name="T103" fmla="*/ 17 h 51"/>
                <a:gd name="T104" fmla="*/ 13 w 63"/>
                <a:gd name="T105" fmla="*/ 17 h 51"/>
                <a:gd name="T106" fmla="*/ 13 w 63"/>
                <a:gd name="T107" fmla="*/ 13 h 51"/>
                <a:gd name="T108" fmla="*/ 2 w 63"/>
                <a:gd name="T109" fmla="*/ 13 h 51"/>
                <a:gd name="T110" fmla="*/ 2 w 63"/>
                <a:gd name="T111" fmla="*/ 6 h 51"/>
                <a:gd name="T112" fmla="*/ 2 w 63"/>
                <a:gd name="T113" fmla="*/ 9 h 51"/>
                <a:gd name="T114" fmla="*/ 13 w 63"/>
                <a:gd name="T115" fmla="*/ 9 h 51"/>
                <a:gd name="T116" fmla="*/ 13 w 63"/>
                <a:gd name="T117" fmla="*/ 6 h 51"/>
                <a:gd name="T118" fmla="*/ 2 w 63"/>
                <a:gd name="T119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51">
                  <a:moveTo>
                    <a:pt x="0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3" y="5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33" y="5"/>
                    <a:pt x="33" y="5"/>
                    <a:pt x="33" y="5"/>
                  </a:cubicBezTo>
                  <a:close/>
                  <a:moveTo>
                    <a:pt x="51" y="32"/>
                  </a:moveTo>
                  <a:cubicBezTo>
                    <a:pt x="48" y="33"/>
                    <a:pt x="47" y="36"/>
                    <a:pt x="48" y="39"/>
                  </a:cubicBezTo>
                  <a:cubicBezTo>
                    <a:pt x="48" y="41"/>
                    <a:pt x="51" y="43"/>
                    <a:pt x="54" y="42"/>
                  </a:cubicBezTo>
                  <a:cubicBezTo>
                    <a:pt x="57" y="41"/>
                    <a:pt x="58" y="38"/>
                    <a:pt x="57" y="35"/>
                  </a:cubicBezTo>
                  <a:cubicBezTo>
                    <a:pt x="56" y="33"/>
                    <a:pt x="53" y="31"/>
                    <a:pt x="51" y="32"/>
                  </a:cubicBezTo>
                  <a:close/>
                  <a:moveTo>
                    <a:pt x="39" y="15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39" y="15"/>
                    <a:pt x="39" y="15"/>
                    <a:pt x="39" y="15"/>
                  </a:cubicBezTo>
                  <a:close/>
                  <a:moveTo>
                    <a:pt x="37" y="8"/>
                  </a:moveTo>
                  <a:cubicBezTo>
                    <a:pt x="38" y="12"/>
                    <a:pt x="38" y="12"/>
                    <a:pt x="38" y="1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37" y="8"/>
                    <a:pt x="37" y="8"/>
                    <a:pt x="37" y="8"/>
                  </a:cubicBezTo>
                  <a:close/>
                  <a:moveTo>
                    <a:pt x="17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1"/>
                    <a:pt x="17" y="1"/>
                    <a:pt x="17" y="1"/>
                  </a:cubicBezTo>
                  <a:close/>
                  <a:moveTo>
                    <a:pt x="25" y="32"/>
                  </a:moveTo>
                  <a:cubicBezTo>
                    <a:pt x="22" y="32"/>
                    <a:pt x="20" y="35"/>
                    <a:pt x="20" y="38"/>
                  </a:cubicBezTo>
                  <a:cubicBezTo>
                    <a:pt x="20" y="40"/>
                    <a:pt x="22" y="43"/>
                    <a:pt x="25" y="43"/>
                  </a:cubicBezTo>
                  <a:cubicBezTo>
                    <a:pt x="28" y="43"/>
                    <a:pt x="30" y="40"/>
                    <a:pt x="30" y="38"/>
                  </a:cubicBezTo>
                  <a:cubicBezTo>
                    <a:pt x="30" y="35"/>
                    <a:pt x="28" y="32"/>
                    <a:pt x="25" y="32"/>
                  </a:cubicBezTo>
                  <a:close/>
                  <a:moveTo>
                    <a:pt x="19" y="13"/>
                  </a:moveTo>
                  <a:cubicBezTo>
                    <a:pt x="19" y="17"/>
                    <a:pt x="19" y="17"/>
                    <a:pt x="19" y="17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9" y="6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19" y="6"/>
                    <a:pt x="19" y="6"/>
                    <a:pt x="19" y="6"/>
                  </a:cubicBezTo>
                  <a:close/>
                  <a:moveTo>
                    <a:pt x="7" y="32"/>
                  </a:moveTo>
                  <a:cubicBezTo>
                    <a:pt x="4" y="32"/>
                    <a:pt x="2" y="35"/>
                    <a:pt x="2" y="38"/>
                  </a:cubicBezTo>
                  <a:cubicBezTo>
                    <a:pt x="2" y="40"/>
                    <a:pt x="4" y="43"/>
                    <a:pt x="7" y="43"/>
                  </a:cubicBezTo>
                  <a:cubicBezTo>
                    <a:pt x="10" y="43"/>
                    <a:pt x="12" y="40"/>
                    <a:pt x="12" y="38"/>
                  </a:cubicBezTo>
                  <a:cubicBezTo>
                    <a:pt x="12" y="35"/>
                    <a:pt x="10" y="32"/>
                    <a:pt x="7" y="32"/>
                  </a:cubicBezTo>
                  <a:close/>
                  <a:moveTo>
                    <a:pt x="2" y="13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2" y="6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2" y="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sp>
        <p:nvSpPr>
          <p:cNvPr id="13" name="TextBox 4"/>
          <p:cNvSpPr txBox="1"/>
          <p:nvPr/>
        </p:nvSpPr>
        <p:spPr>
          <a:xfrm>
            <a:off x="1772920" y="126619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练习</a:t>
            </a:r>
            <a:endParaRPr lang="zh-CN" altLang="en-US" sz="3200" b="1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6.6 for-each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循环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81685" y="3133090"/>
            <a:ext cx="5222240" cy="5143500"/>
          </a:xfrm>
          <a:prstGeom prst="rect">
            <a:avLst/>
          </a:prstGeom>
        </p:spPr>
        <p:txBody>
          <a:bodyPr/>
          <a:lstStyle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通过</a:t>
            </a:r>
            <a:r>
              <a:rPr lang="en-US" alt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for-each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循环，可以快速对数组进行遍历，无需知道数组的长度。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58915" y="2340610"/>
            <a:ext cx="3976370" cy="3254375"/>
          </a:xfrm>
          <a:prstGeom prst="rect">
            <a:avLst/>
          </a:prstGeom>
        </p:spPr>
      </p:pic>
      <p:sp>
        <p:nvSpPr>
          <p:cNvPr id="3" name="TextBox 4"/>
          <p:cNvSpPr txBox="1"/>
          <p:nvPr/>
        </p:nvSpPr>
        <p:spPr>
          <a:xfrm>
            <a:off x="739775" y="854075"/>
            <a:ext cx="32753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for-each</a:t>
            </a:r>
            <a:r>
              <a:rPr lang="zh-CN" altLang="en-US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239520" y="2888615"/>
            <a:ext cx="5030470" cy="514350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for(</a:t>
            </a:r>
            <a:r>
              <a:rPr lang="zh-CN" altLang="en-US" sz="2000" dirty="0" smtClean="0">
                <a:solidFill>
                  <a:schemeClr val="accent1"/>
                </a:solidFill>
                <a:cs typeface="黑体" panose="02010609060101010101" charset="-122"/>
              </a:rPr>
              <a:t>类型</a:t>
            </a: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  </a:t>
            </a:r>
            <a:r>
              <a:rPr lang="zh-CN" altLang="en-US" sz="2000" dirty="0" smtClean="0">
                <a:solidFill>
                  <a:schemeClr val="accent1"/>
                </a:solidFill>
                <a:cs typeface="黑体" panose="02010609060101010101" charset="-122"/>
              </a:rPr>
              <a:t>变量</a:t>
            </a: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  : </a:t>
            </a:r>
            <a:r>
              <a:rPr lang="zh-CN" altLang="en-US" sz="2000" dirty="0" smtClean="0">
                <a:solidFill>
                  <a:schemeClr val="accent1"/>
                </a:solidFill>
                <a:cs typeface="黑体" panose="02010609060101010101" charset="-122"/>
              </a:rPr>
              <a:t>数组</a:t>
            </a: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){ </a:t>
            </a:r>
            <a:endParaRPr lang="en-US" altLang="zh-CN" sz="2000" dirty="0" smtClean="0">
              <a:solidFill>
                <a:schemeClr val="accent1"/>
              </a:solidFill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   </a:t>
            </a:r>
            <a:r>
              <a:rPr lang="zh-CN" altLang="en-US" sz="2000" dirty="0" smtClean="0">
                <a:solidFill>
                  <a:schemeClr val="accent1"/>
                </a:solidFill>
                <a:cs typeface="黑体" panose="02010609060101010101" charset="-122"/>
              </a:rPr>
              <a:t>逐个获取每一个元素</a:t>
            </a: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;</a:t>
            </a:r>
            <a:endParaRPr lang="en-US" altLang="zh-CN" sz="2000" dirty="0" smtClean="0">
              <a:solidFill>
                <a:schemeClr val="accent1"/>
              </a:solidFill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000" dirty="0" smtClean="0">
                <a:solidFill>
                  <a:schemeClr val="accent1"/>
                </a:solidFill>
                <a:cs typeface="黑体" panose="02010609060101010101" charset="-122"/>
              </a:rPr>
              <a:t>}</a:t>
            </a:r>
            <a:endParaRPr lang="en-US" altLang="zh-CN" sz="2000" dirty="0" smtClean="0">
              <a:solidFill>
                <a:schemeClr val="accent1"/>
              </a:solidFill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en-US" altLang="zh-CN" sz="2400" kern="0" dirty="0" smtClean="0">
              <a:cs typeface="黑体" panose="02010609060101010101" charset="-122"/>
              <a:sym typeface="黑体" panose="02010609060101010101" charset="-122"/>
            </a:endParaRPr>
          </a:p>
          <a:p>
            <a:pPr marL="0" indent="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kern="0" dirty="0" smtClean="0">
                <a:cs typeface="黑体" panose="02010609060101010101" charset="-122"/>
                <a:sym typeface="黑体" panose="02010609060101010101" charset="-122"/>
              </a:rPr>
              <a:t>for each</a:t>
            </a:r>
            <a:r>
              <a:rPr lang="zh-CN" altLang="en-US" sz="2400" kern="0" dirty="0" smtClean="0">
                <a:cs typeface="黑体" panose="02010609060101010101" charset="-122"/>
                <a:sym typeface="黑体" panose="02010609060101010101" charset="-122"/>
              </a:rPr>
              <a:t>循环执行次数取决于遍历的对象元素个数。</a:t>
            </a:r>
            <a:endParaRPr lang="en-US" altLang="zh-CN" sz="2400" kern="0" dirty="0" smtClean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695" y="2299280"/>
            <a:ext cx="2369150" cy="3275222"/>
          </a:xfrm>
          <a:prstGeom prst="rect">
            <a:avLst/>
          </a:prstGeom>
        </p:spPr>
      </p:pic>
      <p:sp>
        <p:nvSpPr>
          <p:cNvPr id="2" name="TextBox 4"/>
          <p:cNvSpPr txBox="1"/>
          <p:nvPr/>
        </p:nvSpPr>
        <p:spPr>
          <a:xfrm>
            <a:off x="739775" y="854075"/>
            <a:ext cx="32753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for-each</a:t>
            </a:r>
            <a:r>
              <a:rPr lang="zh-CN" altLang="en-US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循环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6-7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增加和修改数据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95020" y="2325370"/>
            <a:ext cx="5222240" cy="5143500"/>
          </a:xfrm>
          <a:prstGeom prst="rect">
            <a:avLst/>
          </a:prstGeom>
        </p:spPr>
        <p:txBody>
          <a:bodyPr/>
          <a:lstStyle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数组一旦定义，长度就已经固定。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如果需要增加数据，就需要创建一个新的数组，长度增加。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思路：</a:t>
            </a:r>
            <a:r>
              <a:rPr lang="zh-CN" altLang="en-US" kern="0" dirty="0">
                <a:solidFill>
                  <a:schemeClr val="accent1"/>
                </a:solidFill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创建一个新数组,新数组的大小为旧数组大小+1,把旧数组里的元素copy一份进新数组,并把要添加的元素添加进新数组即可。</a:t>
            </a:r>
            <a:endParaRPr lang="zh-CN" altLang="en-US" kern="0" dirty="0">
              <a:solidFill>
                <a:schemeClr val="accent1"/>
              </a:solidFill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80967" y="1529245"/>
            <a:ext cx="4300644" cy="4142735"/>
          </a:xfrm>
          <a:prstGeom prst="rect">
            <a:avLst/>
          </a:prstGeom>
        </p:spPr>
      </p:pic>
      <p:sp>
        <p:nvSpPr>
          <p:cNvPr id="2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增加数据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39775" y="2790825"/>
            <a:ext cx="5222240" cy="5143500"/>
          </a:xfrm>
          <a:prstGeom prst="rect">
            <a:avLst/>
          </a:prstGeom>
        </p:spPr>
        <p:txBody>
          <a:bodyPr/>
          <a:lstStyle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数组中的数据，可以通过下标定位，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然后重新赋值即可修改数据。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231" name="图片 2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17260" y="1268095"/>
            <a:ext cx="4840605" cy="4665345"/>
          </a:xfrm>
          <a:prstGeom prst="rect">
            <a:avLst/>
          </a:prstGeom>
        </p:spPr>
      </p:pic>
      <p:sp>
        <p:nvSpPr>
          <p:cNvPr id="2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修改数据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6-9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删除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数据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39775" y="2776855"/>
            <a:ext cx="5222240" cy="5143500"/>
          </a:xfrm>
          <a:prstGeom prst="rect">
            <a:avLst/>
          </a:prstGeom>
        </p:spPr>
        <p:txBody>
          <a:bodyPr/>
          <a:lstStyle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数组是固定长度的,无法直接删除。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我们可以创建一个新数组,把原始数组中要保留的元素放到新数组中即可。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135" y="2134367"/>
            <a:ext cx="3968620" cy="2369866"/>
          </a:xfrm>
          <a:prstGeom prst="rect">
            <a:avLst/>
          </a:prstGeom>
        </p:spPr>
      </p:pic>
      <p:sp>
        <p:nvSpPr>
          <p:cNvPr id="3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删除数据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132886" y="4415248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133006" y="3886187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6-1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认识数组</a:t>
            </a:r>
            <a:endParaRPr lang="zh-CN" altLang="en-US" sz="2800" b="1" spc="500" dirty="0" smtClean="0">
              <a:solidFill>
                <a:schemeClr val="tx1">
                  <a:lumMod val="85000"/>
                  <a:lumOff val="15000"/>
                </a:schemeClr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</a:t>
            </a:r>
            <a:r>
              <a:rPr lang="en-US" alt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数组</a:t>
            </a:r>
            <a:endParaRPr lang="zh-CN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1772285" y="1252220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 smtClean="0"/>
              <a:t>案例：商品管理</a:t>
            </a:r>
            <a:endParaRPr lang="zh-CN" altLang="en-US" sz="3200" b="1" dirty="0" smtClean="0"/>
          </a:p>
        </p:txBody>
      </p:sp>
      <p:grpSp>
        <p:nvGrpSpPr>
          <p:cNvPr id="17" name="组合 16"/>
          <p:cNvGrpSpPr/>
          <p:nvPr/>
        </p:nvGrpSpPr>
        <p:grpSpPr>
          <a:xfrm>
            <a:off x="568240" y="1085263"/>
            <a:ext cx="878105" cy="878322"/>
            <a:chOff x="7089054" y="2948538"/>
            <a:chExt cx="878105" cy="878322"/>
          </a:xfrm>
        </p:grpSpPr>
        <p:sp>
          <p:nvSpPr>
            <p:cNvPr id="18" name="Oval 53"/>
            <p:cNvSpPr>
              <a:spLocks noChangeArrowheads="1"/>
            </p:cNvSpPr>
            <p:nvPr/>
          </p:nvSpPr>
          <p:spPr bwMode="auto">
            <a:xfrm>
              <a:off x="7089054" y="2948538"/>
              <a:ext cx="878105" cy="878322"/>
            </a:xfrm>
            <a:prstGeom prst="ellipse">
              <a:avLst/>
            </a:prstGeom>
            <a:solidFill>
              <a:srgbClr val="0B63DA"/>
            </a:solidFill>
            <a:ln w="762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p>
              <a:pPr algn="ctr">
                <a:defRPr/>
              </a:pP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  <p:sp>
          <p:nvSpPr>
            <p:cNvPr id="19" name="Freeform 628"/>
            <p:cNvSpPr>
              <a:spLocks noEditPoints="1"/>
            </p:cNvSpPr>
            <p:nvPr/>
          </p:nvSpPr>
          <p:spPr bwMode="auto">
            <a:xfrm>
              <a:off x="7339329" y="3143980"/>
              <a:ext cx="377553" cy="472707"/>
            </a:xfrm>
            <a:custGeom>
              <a:avLst/>
              <a:gdLst>
                <a:gd name="T0" fmla="*/ 7 w 123"/>
                <a:gd name="T1" fmla="*/ 0 h 154"/>
                <a:gd name="T2" fmla="*/ 115 w 123"/>
                <a:gd name="T3" fmla="*/ 0 h 154"/>
                <a:gd name="T4" fmla="*/ 123 w 123"/>
                <a:gd name="T5" fmla="*/ 0 h 154"/>
                <a:gd name="T6" fmla="*/ 123 w 123"/>
                <a:gd name="T7" fmla="*/ 5 h 154"/>
                <a:gd name="T8" fmla="*/ 123 w 123"/>
                <a:gd name="T9" fmla="*/ 147 h 154"/>
                <a:gd name="T10" fmla="*/ 123 w 123"/>
                <a:gd name="T11" fmla="*/ 154 h 154"/>
                <a:gd name="T12" fmla="*/ 115 w 123"/>
                <a:gd name="T13" fmla="*/ 154 h 154"/>
                <a:gd name="T14" fmla="*/ 37 w 123"/>
                <a:gd name="T15" fmla="*/ 154 h 154"/>
                <a:gd name="T16" fmla="*/ 37 w 123"/>
                <a:gd name="T17" fmla="*/ 154 h 154"/>
                <a:gd name="T18" fmla="*/ 35 w 123"/>
                <a:gd name="T19" fmla="*/ 154 h 154"/>
                <a:gd name="T20" fmla="*/ 2 w 123"/>
                <a:gd name="T21" fmla="*/ 128 h 154"/>
                <a:gd name="T22" fmla="*/ 0 w 123"/>
                <a:gd name="T23" fmla="*/ 128 h 154"/>
                <a:gd name="T24" fmla="*/ 0 w 123"/>
                <a:gd name="T25" fmla="*/ 123 h 154"/>
                <a:gd name="T26" fmla="*/ 0 w 123"/>
                <a:gd name="T27" fmla="*/ 5 h 154"/>
                <a:gd name="T28" fmla="*/ 0 w 123"/>
                <a:gd name="T29" fmla="*/ 0 h 154"/>
                <a:gd name="T30" fmla="*/ 7 w 123"/>
                <a:gd name="T31" fmla="*/ 0 h 154"/>
                <a:gd name="T32" fmla="*/ 7 w 123"/>
                <a:gd name="T33" fmla="*/ 0 h 154"/>
                <a:gd name="T34" fmla="*/ 11 w 123"/>
                <a:gd name="T35" fmla="*/ 116 h 154"/>
                <a:gd name="T36" fmla="*/ 33 w 123"/>
                <a:gd name="T37" fmla="*/ 109 h 154"/>
                <a:gd name="T38" fmla="*/ 35 w 123"/>
                <a:gd name="T39" fmla="*/ 109 h 154"/>
                <a:gd name="T40" fmla="*/ 35 w 123"/>
                <a:gd name="T41" fmla="*/ 112 h 154"/>
                <a:gd name="T42" fmla="*/ 44 w 123"/>
                <a:gd name="T43" fmla="*/ 142 h 154"/>
                <a:gd name="T44" fmla="*/ 111 w 123"/>
                <a:gd name="T45" fmla="*/ 142 h 154"/>
                <a:gd name="T46" fmla="*/ 111 w 123"/>
                <a:gd name="T47" fmla="*/ 12 h 154"/>
                <a:gd name="T48" fmla="*/ 11 w 123"/>
                <a:gd name="T49" fmla="*/ 12 h 154"/>
                <a:gd name="T50" fmla="*/ 11 w 123"/>
                <a:gd name="T51" fmla="*/ 116 h 154"/>
                <a:gd name="T52" fmla="*/ 11 w 123"/>
                <a:gd name="T53" fmla="*/ 116 h 154"/>
                <a:gd name="T54" fmla="*/ 37 w 123"/>
                <a:gd name="T55" fmla="*/ 140 h 154"/>
                <a:gd name="T56" fmla="*/ 30 w 123"/>
                <a:gd name="T57" fmla="*/ 116 h 154"/>
                <a:gd name="T58" fmla="*/ 14 w 123"/>
                <a:gd name="T59" fmla="*/ 123 h 154"/>
                <a:gd name="T60" fmla="*/ 37 w 123"/>
                <a:gd name="T61" fmla="*/ 140 h 154"/>
                <a:gd name="T62" fmla="*/ 37 w 123"/>
                <a:gd name="T63" fmla="*/ 140 h 154"/>
                <a:gd name="T64" fmla="*/ 28 w 123"/>
                <a:gd name="T65" fmla="*/ 83 h 154"/>
                <a:gd name="T66" fmla="*/ 28 w 123"/>
                <a:gd name="T67" fmla="*/ 88 h 154"/>
                <a:gd name="T68" fmla="*/ 94 w 123"/>
                <a:gd name="T69" fmla="*/ 88 h 154"/>
                <a:gd name="T70" fmla="*/ 94 w 123"/>
                <a:gd name="T71" fmla="*/ 83 h 154"/>
                <a:gd name="T72" fmla="*/ 28 w 123"/>
                <a:gd name="T73" fmla="*/ 83 h 154"/>
                <a:gd name="T74" fmla="*/ 28 w 123"/>
                <a:gd name="T75" fmla="*/ 83 h 154"/>
                <a:gd name="T76" fmla="*/ 28 w 123"/>
                <a:gd name="T77" fmla="*/ 67 h 154"/>
                <a:gd name="T78" fmla="*/ 28 w 123"/>
                <a:gd name="T79" fmla="*/ 71 h 154"/>
                <a:gd name="T80" fmla="*/ 94 w 123"/>
                <a:gd name="T81" fmla="*/ 71 h 154"/>
                <a:gd name="T82" fmla="*/ 94 w 123"/>
                <a:gd name="T83" fmla="*/ 67 h 154"/>
                <a:gd name="T84" fmla="*/ 28 w 123"/>
                <a:gd name="T85" fmla="*/ 67 h 154"/>
                <a:gd name="T86" fmla="*/ 28 w 123"/>
                <a:gd name="T87" fmla="*/ 67 h 154"/>
                <a:gd name="T88" fmla="*/ 28 w 123"/>
                <a:gd name="T89" fmla="*/ 50 h 154"/>
                <a:gd name="T90" fmla="*/ 28 w 123"/>
                <a:gd name="T91" fmla="*/ 55 h 154"/>
                <a:gd name="T92" fmla="*/ 94 w 123"/>
                <a:gd name="T93" fmla="*/ 55 h 154"/>
                <a:gd name="T94" fmla="*/ 94 w 123"/>
                <a:gd name="T95" fmla="*/ 50 h 154"/>
                <a:gd name="T96" fmla="*/ 28 w 123"/>
                <a:gd name="T97" fmla="*/ 50 h 154"/>
                <a:gd name="T98" fmla="*/ 28 w 123"/>
                <a:gd name="T99" fmla="*/ 50 h 154"/>
                <a:gd name="T100" fmla="*/ 28 w 123"/>
                <a:gd name="T101" fmla="*/ 34 h 154"/>
                <a:gd name="T102" fmla="*/ 28 w 123"/>
                <a:gd name="T103" fmla="*/ 38 h 154"/>
                <a:gd name="T104" fmla="*/ 94 w 123"/>
                <a:gd name="T105" fmla="*/ 38 h 154"/>
                <a:gd name="T106" fmla="*/ 94 w 123"/>
                <a:gd name="T107" fmla="*/ 34 h 154"/>
                <a:gd name="T108" fmla="*/ 28 w 123"/>
                <a:gd name="T109" fmla="*/ 3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4">
                  <a:moveTo>
                    <a:pt x="7" y="0"/>
                  </a:moveTo>
                  <a:lnTo>
                    <a:pt x="115" y="0"/>
                  </a:lnTo>
                  <a:lnTo>
                    <a:pt x="123" y="0"/>
                  </a:lnTo>
                  <a:lnTo>
                    <a:pt x="123" y="5"/>
                  </a:lnTo>
                  <a:lnTo>
                    <a:pt x="123" y="147"/>
                  </a:lnTo>
                  <a:lnTo>
                    <a:pt x="123" y="154"/>
                  </a:lnTo>
                  <a:lnTo>
                    <a:pt x="115" y="154"/>
                  </a:lnTo>
                  <a:lnTo>
                    <a:pt x="37" y="154"/>
                  </a:lnTo>
                  <a:lnTo>
                    <a:pt x="37" y="154"/>
                  </a:lnTo>
                  <a:lnTo>
                    <a:pt x="35" y="154"/>
                  </a:lnTo>
                  <a:lnTo>
                    <a:pt x="2" y="128"/>
                  </a:lnTo>
                  <a:lnTo>
                    <a:pt x="0" y="128"/>
                  </a:lnTo>
                  <a:lnTo>
                    <a:pt x="0" y="123"/>
                  </a:lnTo>
                  <a:lnTo>
                    <a:pt x="0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1" y="116"/>
                  </a:moveTo>
                  <a:lnTo>
                    <a:pt x="33" y="109"/>
                  </a:lnTo>
                  <a:lnTo>
                    <a:pt x="35" y="109"/>
                  </a:lnTo>
                  <a:lnTo>
                    <a:pt x="35" y="112"/>
                  </a:lnTo>
                  <a:lnTo>
                    <a:pt x="44" y="142"/>
                  </a:lnTo>
                  <a:lnTo>
                    <a:pt x="111" y="142"/>
                  </a:lnTo>
                  <a:lnTo>
                    <a:pt x="111" y="12"/>
                  </a:lnTo>
                  <a:lnTo>
                    <a:pt x="11" y="12"/>
                  </a:lnTo>
                  <a:lnTo>
                    <a:pt x="11" y="116"/>
                  </a:lnTo>
                  <a:lnTo>
                    <a:pt x="11" y="116"/>
                  </a:lnTo>
                  <a:close/>
                  <a:moveTo>
                    <a:pt x="37" y="140"/>
                  </a:moveTo>
                  <a:lnTo>
                    <a:pt x="30" y="116"/>
                  </a:lnTo>
                  <a:lnTo>
                    <a:pt x="14" y="123"/>
                  </a:lnTo>
                  <a:lnTo>
                    <a:pt x="37" y="140"/>
                  </a:lnTo>
                  <a:lnTo>
                    <a:pt x="37" y="140"/>
                  </a:lnTo>
                  <a:close/>
                  <a:moveTo>
                    <a:pt x="28" y="83"/>
                  </a:moveTo>
                  <a:lnTo>
                    <a:pt x="28" y="88"/>
                  </a:lnTo>
                  <a:lnTo>
                    <a:pt x="94" y="88"/>
                  </a:lnTo>
                  <a:lnTo>
                    <a:pt x="94" y="83"/>
                  </a:lnTo>
                  <a:lnTo>
                    <a:pt x="28" y="83"/>
                  </a:lnTo>
                  <a:lnTo>
                    <a:pt x="28" y="83"/>
                  </a:lnTo>
                  <a:close/>
                  <a:moveTo>
                    <a:pt x="28" y="67"/>
                  </a:moveTo>
                  <a:lnTo>
                    <a:pt x="28" y="71"/>
                  </a:lnTo>
                  <a:lnTo>
                    <a:pt x="94" y="71"/>
                  </a:lnTo>
                  <a:lnTo>
                    <a:pt x="94" y="67"/>
                  </a:lnTo>
                  <a:lnTo>
                    <a:pt x="28" y="67"/>
                  </a:lnTo>
                  <a:lnTo>
                    <a:pt x="28" y="67"/>
                  </a:lnTo>
                  <a:close/>
                  <a:moveTo>
                    <a:pt x="28" y="50"/>
                  </a:moveTo>
                  <a:lnTo>
                    <a:pt x="28" y="55"/>
                  </a:lnTo>
                  <a:lnTo>
                    <a:pt x="94" y="55"/>
                  </a:lnTo>
                  <a:lnTo>
                    <a:pt x="94" y="50"/>
                  </a:lnTo>
                  <a:lnTo>
                    <a:pt x="28" y="50"/>
                  </a:lnTo>
                  <a:lnTo>
                    <a:pt x="28" y="50"/>
                  </a:lnTo>
                  <a:close/>
                  <a:moveTo>
                    <a:pt x="28" y="34"/>
                  </a:moveTo>
                  <a:lnTo>
                    <a:pt x="28" y="38"/>
                  </a:lnTo>
                  <a:lnTo>
                    <a:pt x="94" y="38"/>
                  </a:lnTo>
                  <a:lnTo>
                    <a:pt x="94" y="34"/>
                  </a:lnTo>
                  <a:lnTo>
                    <a:pt x="28" y="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charset="-122"/>
                <a:ea typeface="思源黑体 Medium" panose="020B0600000000000000" charset="-122"/>
              </a:endParaRPr>
            </a:p>
          </p:txBody>
        </p:sp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83768" y="1974534"/>
            <a:ext cx="3268318" cy="3252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1"/>
          <p:cNvSpPr txBox="1"/>
          <p:nvPr/>
        </p:nvSpPr>
        <p:spPr bwMode="auto">
          <a:xfrm>
            <a:off x="724535" y="2566035"/>
            <a:ext cx="5967730" cy="395859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400" dirty="0" smtClean="0">
                <a:cs typeface="黑体" panose="02010609060101010101" charset="-122"/>
                <a:sym typeface="+mn-ea"/>
              </a:rPr>
              <a:t>使用三个数组（长度</a:t>
            </a:r>
            <a:r>
              <a:rPr lang="en-US" altLang="zh-CN" sz="2400" dirty="0" smtClean="0">
                <a:cs typeface="黑体" panose="02010609060101010101" charset="-122"/>
                <a:sym typeface="+mn-ea"/>
              </a:rPr>
              <a:t>5</a:t>
            </a:r>
            <a:r>
              <a:rPr lang="zh-CN" altLang="en-US" sz="2400" dirty="0" smtClean="0">
                <a:cs typeface="黑体" panose="02010609060101010101" charset="-122"/>
                <a:sym typeface="+mn-ea"/>
              </a:rPr>
              <a:t>），分别保存商品编号，商品名称、商品价格。</a:t>
            </a:r>
            <a:endParaRPr lang="zh-CN" altLang="en-US" sz="2400" dirty="0" smtClean="0"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zh-CN" altLang="en-US" sz="2400" dirty="0" smtClean="0">
                <a:cs typeface="黑体" panose="02010609060101010101" charset="-122"/>
                <a:sym typeface="+mn-ea"/>
              </a:rPr>
              <a:t>实现以下功能：</a:t>
            </a:r>
            <a:endParaRPr lang="zh-CN" altLang="en-US" sz="2400" dirty="0" smtClean="0"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000" dirty="0" smtClean="0">
                <a:cs typeface="黑体" panose="02010609060101010101" charset="-122"/>
                <a:sym typeface="+mn-ea"/>
              </a:rPr>
              <a:t>1.</a:t>
            </a:r>
            <a:r>
              <a:rPr lang="zh-CN" altLang="en-US" sz="2000" dirty="0" smtClean="0">
                <a:cs typeface="黑体" panose="02010609060101010101" charset="-122"/>
                <a:sym typeface="+mn-ea"/>
              </a:rPr>
              <a:t>显示所有商品；</a:t>
            </a:r>
            <a:r>
              <a:rPr lang="en-US" altLang="zh-CN" sz="2000" dirty="0" smtClean="0">
                <a:cs typeface="黑体" panose="02010609060101010101" charset="-122"/>
                <a:sym typeface="+mn-ea"/>
              </a:rPr>
              <a:t> 2.</a:t>
            </a:r>
            <a:r>
              <a:rPr lang="zh-CN" altLang="en-US" sz="2000" dirty="0" smtClean="0">
                <a:cs typeface="黑体" panose="02010609060101010101" charset="-122"/>
                <a:sym typeface="+mn-ea"/>
              </a:rPr>
              <a:t>商品上架；</a:t>
            </a:r>
            <a:endParaRPr lang="zh-CN" altLang="en-US" sz="2000" dirty="0" smtClean="0"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lang="en-US" altLang="zh-CN" sz="2000" dirty="0" smtClean="0">
                <a:cs typeface="黑体" panose="02010609060101010101" charset="-122"/>
                <a:sym typeface="+mn-ea"/>
              </a:rPr>
              <a:t>3.</a:t>
            </a:r>
            <a:r>
              <a:rPr lang="zh-CN" altLang="en-US" sz="2000" dirty="0" smtClean="0">
                <a:cs typeface="黑体" panose="02010609060101010101" charset="-122"/>
                <a:sym typeface="+mn-ea"/>
              </a:rPr>
              <a:t>商品下架；</a:t>
            </a:r>
            <a:r>
              <a:rPr lang="en-US" altLang="zh-CN" sz="2000" dirty="0" smtClean="0">
                <a:cs typeface="黑体" panose="02010609060101010101" charset="-122"/>
                <a:sym typeface="+mn-ea"/>
              </a:rPr>
              <a:t>     4.</a:t>
            </a:r>
            <a:r>
              <a:rPr lang="zh-CN" altLang="en-US" sz="2000" dirty="0" smtClean="0">
                <a:cs typeface="黑体" panose="02010609060101010101" charset="-122"/>
                <a:sym typeface="+mn-ea"/>
              </a:rPr>
              <a:t>商品价格修改。</a:t>
            </a:r>
            <a:endParaRPr lang="zh-CN" altLang="en-US" sz="2000" dirty="0" smtClean="0">
              <a:cs typeface="黑体" panose="02010609060101010101" charset="-122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endParaRPr kumimoji="1" lang="zh-CN" sz="20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6.12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二维数组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739775" y="2527300"/>
            <a:ext cx="5222240" cy="2517775"/>
          </a:xfrm>
          <a:prstGeom prst="rect">
            <a:avLst/>
          </a:prstGeom>
        </p:spPr>
        <p:txBody>
          <a:bodyPr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二维数组是数组中嵌套数组。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本质上，二维数组还是一个一维数组，只是数组的元素不是单个数据，而是数组的形式。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二维数组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04965" y="2112010"/>
            <a:ext cx="3597275" cy="346519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6.14 Arrays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工具类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795655" y="2781935"/>
            <a:ext cx="4429125" cy="2517775"/>
          </a:xfrm>
          <a:prstGeom prst="rect">
            <a:avLst/>
          </a:prstGeom>
        </p:spPr>
        <p:txBody>
          <a:bodyPr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en-US" alt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Arrays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工具类提供了数组中一些常用功能</a:t>
            </a: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例如：转换成字符串、排序等等。</a:t>
            </a:r>
            <a:endParaRPr lang="zh-CN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39775" y="8540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 kern="0" dirty="0">
                <a:cs typeface="黑体" panose="02010609060101010101" charset="-122"/>
                <a:sym typeface="黑体" panose="02010609060101010101" charset="-122"/>
              </a:rPr>
              <a:t>Arrays</a:t>
            </a:r>
            <a:r>
              <a:rPr lang="zh-CN" altLang="en-US" sz="3200" kern="0" dirty="0">
                <a:cs typeface="黑体" panose="02010609060101010101" charset="-122"/>
                <a:sym typeface="黑体" panose="02010609060101010101" charset="-122"/>
              </a:rPr>
              <a:t>工具类</a:t>
            </a:r>
            <a:endParaRPr lang="zh-CN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820" y="2652527"/>
            <a:ext cx="3968620" cy="236986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607820" y="1271270"/>
            <a:ext cx="7645400" cy="514350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buFont typeface="黑体" panose="02010609060101010101" charset="-122"/>
              <a:buChar char="•"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772285" y="1423670"/>
            <a:ext cx="7645400" cy="5143500"/>
          </a:xfrm>
          <a:prstGeom prst="rect">
            <a:avLst/>
          </a:prstGeom>
        </p:spPr>
        <p:txBody>
          <a:bodyPr/>
          <a:lstStyle/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smtClean="0">
                <a:cs typeface="黑体" panose="02010609060101010101" charset="-122"/>
              </a:rPr>
              <a:t>1.</a:t>
            </a:r>
            <a:r>
              <a:rPr lang="zh-CN" altLang="en-US" sz="2400" dirty="0" smtClean="0">
                <a:cs typeface="黑体" panose="02010609060101010101" charset="-122"/>
              </a:rPr>
              <a:t>升序</a:t>
            </a:r>
            <a:endParaRPr lang="zh-CN" altLang="en-US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err="1" smtClean="0">
                <a:cs typeface="黑体" panose="02010609060101010101" charset="-122"/>
              </a:rPr>
              <a:t>int</a:t>
            </a:r>
            <a:r>
              <a:rPr lang="en-US" altLang="zh-CN" sz="2400" dirty="0" smtClean="0">
                <a:cs typeface="黑体" panose="02010609060101010101" charset="-122"/>
              </a:rPr>
              <a:t>[] </a:t>
            </a:r>
            <a:r>
              <a:rPr lang="en-US" altLang="zh-CN" sz="2400" dirty="0" err="1" smtClean="0">
                <a:cs typeface="黑体" panose="02010609060101010101" charset="-122"/>
              </a:rPr>
              <a:t>arr</a:t>
            </a:r>
            <a:r>
              <a:rPr lang="en-US" altLang="zh-CN" sz="2400" dirty="0" smtClean="0">
                <a:cs typeface="黑体" panose="02010609060101010101" charset="-122"/>
              </a:rPr>
              <a:t> = {3 , 2 , 9 , 22};</a:t>
            </a: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err="1" smtClean="0">
                <a:cs typeface="黑体" panose="02010609060101010101" charset="-122"/>
              </a:rPr>
              <a:t>Arrays.sort</a:t>
            </a:r>
            <a:r>
              <a:rPr lang="en-US" altLang="zh-CN" sz="2400" dirty="0" smtClean="0">
                <a:cs typeface="黑体" panose="02010609060101010101" charset="-122"/>
              </a:rPr>
              <a:t>(</a:t>
            </a:r>
            <a:r>
              <a:rPr lang="en-US" altLang="zh-CN" sz="2400" dirty="0" err="1" smtClean="0">
                <a:cs typeface="黑体" panose="02010609060101010101" charset="-122"/>
              </a:rPr>
              <a:t>arr</a:t>
            </a:r>
            <a:r>
              <a:rPr lang="en-US" altLang="zh-CN" sz="2400" dirty="0" smtClean="0">
                <a:cs typeface="黑体" panose="02010609060101010101" charset="-122"/>
              </a:rPr>
              <a:t>);	</a:t>
            </a: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smtClean="0">
                <a:cs typeface="黑体" panose="02010609060101010101" charset="-122"/>
              </a:rPr>
              <a:t>//</a:t>
            </a:r>
            <a:r>
              <a:rPr lang="zh-CN" altLang="en-US" sz="2400" dirty="0" smtClean="0">
                <a:cs typeface="黑体" panose="02010609060101010101" charset="-122"/>
              </a:rPr>
              <a:t>这行代码走完后</a:t>
            </a:r>
            <a:r>
              <a:rPr lang="en-US" altLang="zh-CN" sz="2400" dirty="0" smtClean="0">
                <a:cs typeface="黑体" panose="02010609060101010101" charset="-122"/>
              </a:rPr>
              <a:t>: </a:t>
            </a:r>
            <a:r>
              <a:rPr lang="zh-CN" altLang="en-US" sz="2400" dirty="0" smtClean="0">
                <a:cs typeface="黑体" panose="02010609060101010101" charset="-122"/>
              </a:rPr>
              <a:t> </a:t>
            </a:r>
            <a:r>
              <a:rPr lang="en-US" altLang="zh-CN" sz="2400" dirty="0" smtClean="0">
                <a:cs typeface="黑体" panose="02010609060101010101" charset="-122"/>
              </a:rPr>
              <a:t>{2 , 3 , 9 , 22}</a:t>
            </a: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smtClean="0">
                <a:cs typeface="黑体" panose="02010609060101010101" charset="-122"/>
              </a:rPr>
              <a:t>2.</a:t>
            </a:r>
            <a:r>
              <a:rPr lang="zh-CN" altLang="en-US" sz="2400" dirty="0" smtClean="0">
                <a:cs typeface="黑体" panose="02010609060101010101" charset="-122"/>
              </a:rPr>
              <a:t>转字符串</a:t>
            </a:r>
            <a:endParaRPr lang="zh-CN" altLang="en-US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err="1" smtClean="0">
                <a:cs typeface="黑体" panose="02010609060101010101" charset="-122"/>
              </a:rPr>
              <a:t>int</a:t>
            </a:r>
            <a:r>
              <a:rPr lang="en-US" altLang="zh-CN" sz="2400" dirty="0" smtClean="0">
                <a:cs typeface="黑体" panose="02010609060101010101" charset="-122"/>
              </a:rPr>
              <a:t>[] </a:t>
            </a:r>
            <a:r>
              <a:rPr lang="en-US" altLang="zh-CN" sz="2400" dirty="0" err="1" smtClean="0">
                <a:cs typeface="黑体" panose="02010609060101010101" charset="-122"/>
              </a:rPr>
              <a:t>arr</a:t>
            </a:r>
            <a:r>
              <a:rPr lang="en-US" altLang="zh-CN" sz="2400" dirty="0" smtClean="0">
                <a:cs typeface="黑体" panose="02010609060101010101" charset="-122"/>
              </a:rPr>
              <a:t> = {3 , 2 , 9 , 22}; </a:t>
            </a: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err="1" smtClean="0">
                <a:cs typeface="黑体" panose="02010609060101010101" charset="-122"/>
              </a:rPr>
              <a:t>System.out.println</a:t>
            </a:r>
            <a:r>
              <a:rPr lang="en-US" altLang="zh-CN" sz="2400" dirty="0" smtClean="0">
                <a:cs typeface="黑体" panose="02010609060101010101" charset="-122"/>
              </a:rPr>
              <a:t>(</a:t>
            </a:r>
            <a:r>
              <a:rPr lang="en-US" altLang="zh-CN" sz="2400" dirty="0" err="1" smtClean="0">
                <a:cs typeface="黑体" panose="02010609060101010101" charset="-122"/>
              </a:rPr>
              <a:t>Arrays.toString</a:t>
            </a:r>
            <a:r>
              <a:rPr lang="en-US" altLang="zh-CN" sz="2400" dirty="0" smtClean="0">
                <a:cs typeface="黑体" panose="02010609060101010101" charset="-122"/>
              </a:rPr>
              <a:t>(</a:t>
            </a:r>
            <a:r>
              <a:rPr lang="en-US" altLang="zh-CN" sz="2400" dirty="0" err="1" smtClean="0">
                <a:cs typeface="黑体" panose="02010609060101010101" charset="-122"/>
              </a:rPr>
              <a:t>arr</a:t>
            </a:r>
            <a:r>
              <a:rPr lang="en-US" altLang="zh-CN" sz="2400" dirty="0" smtClean="0">
                <a:cs typeface="黑体" panose="02010609060101010101" charset="-122"/>
              </a:rPr>
              <a:t>));	</a:t>
            </a:r>
            <a:endParaRPr lang="en-US" altLang="zh-CN" sz="2400" dirty="0" smtClean="0">
              <a:cs typeface="黑体" panose="02010609060101010101" charset="-122"/>
            </a:endParaRPr>
          </a:p>
          <a:p>
            <a:pPr marL="224155" indent="-224155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en-US" altLang="zh-CN" sz="2400" dirty="0" smtClean="0">
                <a:cs typeface="黑体" panose="02010609060101010101" charset="-122"/>
              </a:rPr>
              <a:t>//</a:t>
            </a:r>
            <a:r>
              <a:rPr lang="zh-CN" altLang="en-US" sz="2400" dirty="0" smtClean="0">
                <a:cs typeface="黑体" panose="02010609060101010101" charset="-122"/>
              </a:rPr>
              <a:t>输出</a:t>
            </a:r>
            <a:r>
              <a:rPr lang="en-US" altLang="zh-CN" sz="2400" dirty="0" smtClean="0">
                <a:cs typeface="黑体" panose="02010609060101010101" charset="-122"/>
              </a:rPr>
              <a:t>: [3, 2, 9, 22]</a:t>
            </a:r>
            <a:endParaRPr lang="en-US" altLang="zh-CN" sz="2400" dirty="0" smtClean="0"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6.15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排序算法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795655" y="2489835"/>
            <a:ext cx="4429125" cy="5143500"/>
          </a:xfrm>
          <a:prstGeom prst="rect">
            <a:avLst/>
          </a:prstGeom>
        </p:spPr>
        <p:txBody>
          <a:bodyPr/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排序算法是</a:t>
            </a:r>
            <a:r>
              <a:rPr lang="en-US" alt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Java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中算法的一部分，旨在为数值类型的数组进行手动排序。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常见的排序算法：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en-US" alt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r>
              <a:rPr lang="en-US" altLang="zh-CN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 </a:t>
            </a:r>
            <a:r>
              <a:rPr lang="zh-CN" altLang="en-US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冒泡排序</a:t>
            </a:r>
            <a:endParaRPr lang="zh-CN" altLang="en-US" sz="20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en-US" altLang="zh-CN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  </a:t>
            </a:r>
            <a:r>
              <a:rPr lang="zh-CN" altLang="en-US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选择排序</a:t>
            </a:r>
            <a:endParaRPr lang="zh-CN" altLang="en-US" sz="20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en-US" altLang="zh-CN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  </a:t>
            </a:r>
            <a:r>
              <a:rPr lang="zh-CN" altLang="en-US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插入排序</a:t>
            </a:r>
            <a:endParaRPr lang="zh-CN" altLang="en-US" sz="20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en-US" altLang="zh-CN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  ...</a:t>
            </a:r>
            <a:r>
              <a:rPr lang="zh-CN" altLang="en-US" sz="20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等等</a:t>
            </a:r>
            <a:endParaRPr lang="en-US" altLang="zh-CN" sz="20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排序算法</a:t>
            </a:r>
            <a:endParaRPr lang="zh-CN" altLang="en-US" sz="32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368" y="1437640"/>
            <a:ext cx="5263698" cy="5263698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69620" y="2273300"/>
            <a:ext cx="4197350" cy="5143500"/>
          </a:xfrm>
          <a:prstGeom prst="rect">
            <a:avLst/>
          </a:prstGeom>
        </p:spPr>
        <p:txBody>
          <a:bodyPr/>
          <a:lstStyle/>
          <a:p>
            <a:pPr marL="36830" indent="-3683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dirty="0" smtClean="0">
                <a:cs typeface="黑体" panose="02010609060101010101" charset="-122"/>
              </a:rPr>
              <a:t>从第一个数开始，相邻的两个数进行大小比较，根据需要进行交换；</a:t>
            </a:r>
            <a:endParaRPr lang="zh-CN" altLang="en-US" sz="2400" dirty="0" smtClean="0">
              <a:cs typeface="黑体" panose="02010609060101010101" charset="-122"/>
            </a:endParaRPr>
          </a:p>
          <a:p>
            <a:pPr marL="36830" indent="-36830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dirty="0" smtClean="0">
              <a:cs typeface="黑体" panose="02010609060101010101" charset="-122"/>
            </a:endParaRPr>
          </a:p>
          <a:p>
            <a:pPr marL="0" indent="0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dirty="0" smtClean="0">
                <a:cs typeface="黑体" panose="02010609060101010101" charset="-122"/>
              </a:rPr>
              <a:t>每一轮会把一个数排序到正确位置，经过多轮比较，直到排序成功。</a:t>
            </a:r>
            <a:endParaRPr lang="en-US" altLang="zh-CN" sz="2400" dirty="0" smtClean="0">
              <a:cs typeface="黑体" panose="02010609060101010101" charset="-122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39775" y="854075"/>
            <a:ext cx="2070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冒泡排序</a:t>
            </a:r>
            <a:endParaRPr lang="zh-CN" altLang="en-US" sz="3200" b="1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818" y="1758020"/>
            <a:ext cx="3899195" cy="389919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784442" y="3085719"/>
            <a:ext cx="5325959" cy="4132517"/>
          </a:xfrm>
          <a:custGeom>
            <a:avLst/>
            <a:gdLst>
              <a:gd name="connsiteX0" fmla="*/ 0 w 3533775"/>
              <a:gd name="connsiteY0" fmla="*/ 0 h 2402704"/>
              <a:gd name="connsiteX1" fmla="*/ 3533775 w 3533775"/>
              <a:gd name="connsiteY1" fmla="*/ 0 h 2402704"/>
              <a:gd name="connsiteX2" fmla="*/ 3533775 w 3533775"/>
              <a:gd name="connsiteY2" fmla="*/ 2402704 h 2402704"/>
              <a:gd name="connsiteX3" fmla="*/ 0 w 3533775"/>
              <a:gd name="connsiteY3" fmla="*/ 2402704 h 2402704"/>
              <a:gd name="connsiteX4" fmla="*/ 0 w 3533775"/>
              <a:gd name="connsiteY4" fmla="*/ 0 h 2402704"/>
              <a:gd name="connsiteX0-1" fmla="*/ 0 w 5191125"/>
              <a:gd name="connsiteY0-2" fmla="*/ 0 h 2402704"/>
              <a:gd name="connsiteX1-3" fmla="*/ 3533775 w 5191125"/>
              <a:gd name="connsiteY1-4" fmla="*/ 0 h 2402704"/>
              <a:gd name="connsiteX2-5" fmla="*/ 5191125 w 5191125"/>
              <a:gd name="connsiteY2-6" fmla="*/ 1478779 h 2402704"/>
              <a:gd name="connsiteX3-7" fmla="*/ 0 w 5191125"/>
              <a:gd name="connsiteY3-8" fmla="*/ 2402704 h 2402704"/>
              <a:gd name="connsiteX4-9" fmla="*/ 0 w 5191125"/>
              <a:gd name="connsiteY4-10" fmla="*/ 0 h 2402704"/>
              <a:gd name="connsiteX0-11" fmla="*/ 0 w 5191125"/>
              <a:gd name="connsiteY0-12" fmla="*/ 57150 h 2459854"/>
              <a:gd name="connsiteX1-13" fmla="*/ 3533775 w 5191125"/>
              <a:gd name="connsiteY1-14" fmla="*/ 0 h 2459854"/>
              <a:gd name="connsiteX2-15" fmla="*/ 5191125 w 5191125"/>
              <a:gd name="connsiteY2-16" fmla="*/ 1535929 h 2459854"/>
              <a:gd name="connsiteX3-17" fmla="*/ 0 w 5191125"/>
              <a:gd name="connsiteY3-18" fmla="*/ 2459854 h 2459854"/>
              <a:gd name="connsiteX4-19" fmla="*/ 0 w 5191125"/>
              <a:gd name="connsiteY4-20" fmla="*/ 57150 h 2459854"/>
              <a:gd name="connsiteX0-21" fmla="*/ 0 w 5191125"/>
              <a:gd name="connsiteY0-22" fmla="*/ 57150 h 2459854"/>
              <a:gd name="connsiteX1-23" fmla="*/ 3533775 w 5191125"/>
              <a:gd name="connsiteY1-24" fmla="*/ 0 h 2459854"/>
              <a:gd name="connsiteX2-25" fmla="*/ 5191125 w 5191125"/>
              <a:gd name="connsiteY2-26" fmla="*/ 1535929 h 2459854"/>
              <a:gd name="connsiteX3-27" fmla="*/ 0 w 5191125"/>
              <a:gd name="connsiteY3-28" fmla="*/ 2459854 h 2459854"/>
              <a:gd name="connsiteX4-29" fmla="*/ 0 w 5191125"/>
              <a:gd name="connsiteY4-30" fmla="*/ 57150 h 2459854"/>
              <a:gd name="connsiteX0-31" fmla="*/ 0 w 5191125"/>
              <a:gd name="connsiteY0-32" fmla="*/ 57150 h 3707629"/>
              <a:gd name="connsiteX1-33" fmla="*/ 3533775 w 5191125"/>
              <a:gd name="connsiteY1-34" fmla="*/ 0 h 3707629"/>
              <a:gd name="connsiteX2-35" fmla="*/ 5191125 w 5191125"/>
              <a:gd name="connsiteY2-36" fmla="*/ 1535929 h 3707629"/>
              <a:gd name="connsiteX3-37" fmla="*/ 3371850 w 5191125"/>
              <a:gd name="connsiteY3-38" fmla="*/ 3707629 h 3707629"/>
              <a:gd name="connsiteX4-39" fmla="*/ 0 w 5191125"/>
              <a:gd name="connsiteY4-40" fmla="*/ 57150 h 3707629"/>
              <a:gd name="connsiteX0-41" fmla="*/ 0 w 4429125"/>
              <a:gd name="connsiteY0-42" fmla="*/ 3686175 h 3707629"/>
              <a:gd name="connsiteX1-43" fmla="*/ 2771775 w 4429125"/>
              <a:gd name="connsiteY1-44" fmla="*/ 0 h 3707629"/>
              <a:gd name="connsiteX2-45" fmla="*/ 4429125 w 4429125"/>
              <a:gd name="connsiteY2-46" fmla="*/ 1535929 h 3707629"/>
              <a:gd name="connsiteX3-47" fmla="*/ 2609850 w 4429125"/>
              <a:gd name="connsiteY3-48" fmla="*/ 3707629 h 3707629"/>
              <a:gd name="connsiteX4-49" fmla="*/ 0 w 4429125"/>
              <a:gd name="connsiteY4-50" fmla="*/ 3686175 h 3707629"/>
              <a:gd name="connsiteX0-51" fmla="*/ 0 w 4429125"/>
              <a:gd name="connsiteY0-52" fmla="*/ 3686175 h 3686175"/>
              <a:gd name="connsiteX1-53" fmla="*/ 2771775 w 4429125"/>
              <a:gd name="connsiteY1-54" fmla="*/ 0 h 3686175"/>
              <a:gd name="connsiteX2-55" fmla="*/ 4429125 w 4429125"/>
              <a:gd name="connsiteY2-56" fmla="*/ 1535929 h 3686175"/>
              <a:gd name="connsiteX3-57" fmla="*/ 2609850 w 4429125"/>
              <a:gd name="connsiteY3-58" fmla="*/ 3679054 h 3686175"/>
              <a:gd name="connsiteX4-59" fmla="*/ 0 w 4429125"/>
              <a:gd name="connsiteY4-60" fmla="*/ 3686175 h 3686175"/>
              <a:gd name="connsiteX0-61" fmla="*/ 0 w 4391025"/>
              <a:gd name="connsiteY0-62" fmla="*/ 3638550 h 3679054"/>
              <a:gd name="connsiteX1-63" fmla="*/ 2733675 w 4391025"/>
              <a:gd name="connsiteY1-64" fmla="*/ 0 h 3679054"/>
              <a:gd name="connsiteX2-65" fmla="*/ 4391025 w 4391025"/>
              <a:gd name="connsiteY2-66" fmla="*/ 1535929 h 3679054"/>
              <a:gd name="connsiteX3-67" fmla="*/ 2571750 w 4391025"/>
              <a:gd name="connsiteY3-68" fmla="*/ 3679054 h 3679054"/>
              <a:gd name="connsiteX4-69" fmla="*/ 0 w 4391025"/>
              <a:gd name="connsiteY4-70" fmla="*/ 3638550 h 3679054"/>
              <a:gd name="connsiteX0-71" fmla="*/ 0 w 4371975"/>
              <a:gd name="connsiteY0-72" fmla="*/ 3676650 h 3679054"/>
              <a:gd name="connsiteX1-73" fmla="*/ 2714625 w 4371975"/>
              <a:gd name="connsiteY1-74" fmla="*/ 0 h 3679054"/>
              <a:gd name="connsiteX2-75" fmla="*/ 4371975 w 4371975"/>
              <a:gd name="connsiteY2-76" fmla="*/ 1535929 h 3679054"/>
              <a:gd name="connsiteX3-77" fmla="*/ 2552700 w 4371975"/>
              <a:gd name="connsiteY3-78" fmla="*/ 3679054 h 3679054"/>
              <a:gd name="connsiteX4-79" fmla="*/ 0 w 4371975"/>
              <a:gd name="connsiteY4-80" fmla="*/ 3676650 h 3679054"/>
              <a:gd name="connsiteX0-81" fmla="*/ 0 w 4371975"/>
              <a:gd name="connsiteY0-82" fmla="*/ 3676650 h 3698104"/>
              <a:gd name="connsiteX1-83" fmla="*/ 2714625 w 4371975"/>
              <a:gd name="connsiteY1-84" fmla="*/ 0 h 3698104"/>
              <a:gd name="connsiteX2-85" fmla="*/ 4371975 w 4371975"/>
              <a:gd name="connsiteY2-86" fmla="*/ 1535929 h 3698104"/>
              <a:gd name="connsiteX3-87" fmla="*/ 2809875 w 4371975"/>
              <a:gd name="connsiteY3-88" fmla="*/ 3698104 h 3698104"/>
              <a:gd name="connsiteX4-89" fmla="*/ 0 w 4371975"/>
              <a:gd name="connsiteY4-90" fmla="*/ 3676650 h 3698104"/>
              <a:gd name="connsiteX0-91" fmla="*/ 0 w 4371975"/>
              <a:gd name="connsiteY0-92" fmla="*/ 3676650 h 3676650"/>
              <a:gd name="connsiteX1-93" fmla="*/ 2714625 w 4371975"/>
              <a:gd name="connsiteY1-94" fmla="*/ 0 h 3676650"/>
              <a:gd name="connsiteX2-95" fmla="*/ 4371975 w 4371975"/>
              <a:gd name="connsiteY2-96" fmla="*/ 1535929 h 3676650"/>
              <a:gd name="connsiteX3-97" fmla="*/ 2581275 w 4371975"/>
              <a:gd name="connsiteY3-98" fmla="*/ 3669529 h 3676650"/>
              <a:gd name="connsiteX4-99" fmla="*/ 0 w 4371975"/>
              <a:gd name="connsiteY4-100" fmla="*/ 3676650 h 3676650"/>
              <a:gd name="connsiteX0-101" fmla="*/ 0 w 4371975"/>
              <a:gd name="connsiteY0-102" fmla="*/ 3676650 h 3679054"/>
              <a:gd name="connsiteX1-103" fmla="*/ 2714625 w 4371975"/>
              <a:gd name="connsiteY1-104" fmla="*/ 0 h 3679054"/>
              <a:gd name="connsiteX2-105" fmla="*/ 4371975 w 4371975"/>
              <a:gd name="connsiteY2-106" fmla="*/ 1535929 h 3679054"/>
              <a:gd name="connsiteX3-107" fmla="*/ 2647950 w 4371975"/>
              <a:gd name="connsiteY3-108" fmla="*/ 3679054 h 3679054"/>
              <a:gd name="connsiteX4-109" fmla="*/ 0 w 4371975"/>
              <a:gd name="connsiteY4-110" fmla="*/ 3676650 h 3679054"/>
              <a:gd name="connsiteX0-111" fmla="*/ 0 w 5067300"/>
              <a:gd name="connsiteY0-112" fmla="*/ 3648075 h 3679054"/>
              <a:gd name="connsiteX1-113" fmla="*/ 3409950 w 5067300"/>
              <a:gd name="connsiteY1-114" fmla="*/ 0 h 3679054"/>
              <a:gd name="connsiteX2-115" fmla="*/ 5067300 w 5067300"/>
              <a:gd name="connsiteY2-116" fmla="*/ 1535929 h 3679054"/>
              <a:gd name="connsiteX3-117" fmla="*/ 3343275 w 5067300"/>
              <a:gd name="connsiteY3-118" fmla="*/ 3679054 h 3679054"/>
              <a:gd name="connsiteX4-119" fmla="*/ 0 w 5067300"/>
              <a:gd name="connsiteY4-120" fmla="*/ 3648075 h 3679054"/>
              <a:gd name="connsiteX0-121" fmla="*/ 0 w 5067300"/>
              <a:gd name="connsiteY0-122" fmla="*/ 3648075 h 3679054"/>
              <a:gd name="connsiteX1-123" fmla="*/ 3409950 w 5067300"/>
              <a:gd name="connsiteY1-124" fmla="*/ 0 h 3679054"/>
              <a:gd name="connsiteX2-125" fmla="*/ 5067300 w 5067300"/>
              <a:gd name="connsiteY2-126" fmla="*/ 1535929 h 3679054"/>
              <a:gd name="connsiteX3-127" fmla="*/ 2971800 w 5067300"/>
              <a:gd name="connsiteY3-128" fmla="*/ 3679054 h 3679054"/>
              <a:gd name="connsiteX4-129" fmla="*/ 0 w 5067300"/>
              <a:gd name="connsiteY4-130" fmla="*/ 3648075 h 3679054"/>
              <a:gd name="connsiteX0-131" fmla="*/ 0 w 5067300"/>
              <a:gd name="connsiteY0-132" fmla="*/ 3648075 h 3679054"/>
              <a:gd name="connsiteX1-133" fmla="*/ 3409950 w 5067300"/>
              <a:gd name="connsiteY1-134" fmla="*/ 0 h 3679054"/>
              <a:gd name="connsiteX2-135" fmla="*/ 5067300 w 5067300"/>
              <a:gd name="connsiteY2-136" fmla="*/ 1535929 h 3679054"/>
              <a:gd name="connsiteX3-137" fmla="*/ 3095625 w 5067300"/>
              <a:gd name="connsiteY3-138" fmla="*/ 3679054 h 3679054"/>
              <a:gd name="connsiteX4-139" fmla="*/ 0 w 5067300"/>
              <a:gd name="connsiteY4-140" fmla="*/ 3648075 h 3679054"/>
              <a:gd name="connsiteX0-141" fmla="*/ 0 w 5229225"/>
              <a:gd name="connsiteY0-142" fmla="*/ 3648075 h 3679054"/>
              <a:gd name="connsiteX1-143" fmla="*/ 3409950 w 5229225"/>
              <a:gd name="connsiteY1-144" fmla="*/ 0 h 3679054"/>
              <a:gd name="connsiteX2-145" fmla="*/ 5229225 w 5229225"/>
              <a:gd name="connsiteY2-146" fmla="*/ 1688329 h 3679054"/>
              <a:gd name="connsiteX3-147" fmla="*/ 3095625 w 5229225"/>
              <a:gd name="connsiteY3-148" fmla="*/ 3679054 h 3679054"/>
              <a:gd name="connsiteX4-149" fmla="*/ 0 w 5229225"/>
              <a:gd name="connsiteY4-150" fmla="*/ 3648075 h 3679054"/>
              <a:gd name="connsiteX0-151" fmla="*/ 0 w 5229225"/>
              <a:gd name="connsiteY0-152" fmla="*/ 3648075 h 3669529"/>
              <a:gd name="connsiteX1-153" fmla="*/ 3409950 w 5229225"/>
              <a:gd name="connsiteY1-154" fmla="*/ 0 h 3669529"/>
              <a:gd name="connsiteX2-155" fmla="*/ 5229225 w 5229225"/>
              <a:gd name="connsiteY2-156" fmla="*/ 1688329 h 3669529"/>
              <a:gd name="connsiteX3-157" fmla="*/ 3533775 w 5229225"/>
              <a:gd name="connsiteY3-158" fmla="*/ 3669529 h 3669529"/>
              <a:gd name="connsiteX4-159" fmla="*/ 0 w 5229225"/>
              <a:gd name="connsiteY4-160" fmla="*/ 3648075 h 3669529"/>
              <a:gd name="connsiteX0-161" fmla="*/ 0 w 5295900"/>
              <a:gd name="connsiteY0-162" fmla="*/ 3648075 h 3669529"/>
              <a:gd name="connsiteX1-163" fmla="*/ 3409950 w 5295900"/>
              <a:gd name="connsiteY1-164" fmla="*/ 0 h 3669529"/>
              <a:gd name="connsiteX2-165" fmla="*/ 5295900 w 5295900"/>
              <a:gd name="connsiteY2-166" fmla="*/ 1764529 h 3669529"/>
              <a:gd name="connsiteX3-167" fmla="*/ 3533775 w 5295900"/>
              <a:gd name="connsiteY3-168" fmla="*/ 3669529 h 3669529"/>
              <a:gd name="connsiteX4-169" fmla="*/ 0 w 5295900"/>
              <a:gd name="connsiteY4-170" fmla="*/ 3648075 h 3669529"/>
              <a:gd name="connsiteX0-171" fmla="*/ 0 w 5333512"/>
              <a:gd name="connsiteY0-172" fmla="*/ 3685687 h 3685687"/>
              <a:gd name="connsiteX1-173" fmla="*/ 3447562 w 5333512"/>
              <a:gd name="connsiteY1-174" fmla="*/ 0 h 3685687"/>
              <a:gd name="connsiteX2-175" fmla="*/ 5333512 w 5333512"/>
              <a:gd name="connsiteY2-176" fmla="*/ 1764529 h 3685687"/>
              <a:gd name="connsiteX3-177" fmla="*/ 3571387 w 5333512"/>
              <a:gd name="connsiteY3-178" fmla="*/ 3669529 h 3685687"/>
              <a:gd name="connsiteX4-179" fmla="*/ 0 w 5333512"/>
              <a:gd name="connsiteY4-180" fmla="*/ 3685687 h 3685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333512" h="3685687">
                <a:moveTo>
                  <a:pt x="0" y="3685687"/>
                </a:moveTo>
                <a:lnTo>
                  <a:pt x="3447562" y="0"/>
                </a:lnTo>
                <a:lnTo>
                  <a:pt x="5333512" y="1764529"/>
                </a:lnTo>
                <a:lnTo>
                  <a:pt x="3571387" y="3669529"/>
                </a:lnTo>
                <a:lnTo>
                  <a:pt x="0" y="3685687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5402773" y="-9334"/>
            <a:ext cx="6130104" cy="6198775"/>
          </a:xfrm>
          <a:custGeom>
            <a:avLst/>
            <a:gdLst>
              <a:gd name="connsiteX0" fmla="*/ 0 w 4078046"/>
              <a:gd name="connsiteY0" fmla="*/ 3515557 h 3515557"/>
              <a:gd name="connsiteX1" fmla="*/ 2039023 w 4078046"/>
              <a:gd name="connsiteY1" fmla="*/ 0 h 3515557"/>
              <a:gd name="connsiteX2" fmla="*/ 4078046 w 4078046"/>
              <a:gd name="connsiteY2" fmla="*/ 3515557 h 3515557"/>
              <a:gd name="connsiteX3" fmla="*/ 0 w 4078046"/>
              <a:gd name="connsiteY3" fmla="*/ 3515557 h 3515557"/>
              <a:gd name="connsiteX0-1" fmla="*/ 0 w 4409361"/>
              <a:gd name="connsiteY0-2" fmla="*/ 3994951 h 3994951"/>
              <a:gd name="connsiteX1-3" fmla="*/ 4409361 w 4409361"/>
              <a:gd name="connsiteY1-4" fmla="*/ 0 h 3994951"/>
              <a:gd name="connsiteX2-5" fmla="*/ 4078046 w 4409361"/>
              <a:gd name="connsiteY2-6" fmla="*/ 3994951 h 3994951"/>
              <a:gd name="connsiteX3-7" fmla="*/ 0 w 4409361"/>
              <a:gd name="connsiteY3-8" fmla="*/ 3994951 h 3994951"/>
              <a:gd name="connsiteX0-9" fmla="*/ 0 w 4409361"/>
              <a:gd name="connsiteY0-10" fmla="*/ 3994951 h 3994951"/>
              <a:gd name="connsiteX1-11" fmla="*/ 4409361 w 4409361"/>
              <a:gd name="connsiteY1-12" fmla="*/ 0 h 3994951"/>
              <a:gd name="connsiteX2-13" fmla="*/ 4406519 w 4409361"/>
              <a:gd name="connsiteY2-14" fmla="*/ 3968318 h 3994951"/>
              <a:gd name="connsiteX3-15" fmla="*/ 0 w 4409361"/>
              <a:gd name="connsiteY3-16" fmla="*/ 3994951 h 3994951"/>
              <a:gd name="connsiteX0-17" fmla="*/ 0 w 4569159"/>
              <a:gd name="connsiteY0-18" fmla="*/ 8878 h 3968318"/>
              <a:gd name="connsiteX1-19" fmla="*/ 4569159 w 4569159"/>
              <a:gd name="connsiteY1-20" fmla="*/ 0 h 3968318"/>
              <a:gd name="connsiteX2-21" fmla="*/ 4566317 w 4569159"/>
              <a:gd name="connsiteY2-22" fmla="*/ 3968318 h 3968318"/>
              <a:gd name="connsiteX3-23" fmla="*/ 0 w 4569159"/>
              <a:gd name="connsiteY3-24" fmla="*/ 8878 h 3968318"/>
              <a:gd name="connsiteX0-25" fmla="*/ 0 w 4569159"/>
              <a:gd name="connsiteY0-26" fmla="*/ 8878 h 5592931"/>
              <a:gd name="connsiteX1-27" fmla="*/ 4569159 w 4569159"/>
              <a:gd name="connsiteY1-28" fmla="*/ 0 h 5592931"/>
              <a:gd name="connsiteX2-29" fmla="*/ 4557439 w 4569159"/>
              <a:gd name="connsiteY2-30" fmla="*/ 5592931 h 5592931"/>
              <a:gd name="connsiteX3-31" fmla="*/ 0 w 4569159"/>
              <a:gd name="connsiteY3-32" fmla="*/ 8878 h 5592931"/>
              <a:gd name="connsiteX0-33" fmla="*/ 0 w 5989586"/>
              <a:gd name="connsiteY0-34" fmla="*/ 8878 h 5592931"/>
              <a:gd name="connsiteX1-35" fmla="*/ 5989586 w 5989586"/>
              <a:gd name="connsiteY1-36" fmla="*/ 0 h 5592931"/>
              <a:gd name="connsiteX2-37" fmla="*/ 5977866 w 5989586"/>
              <a:gd name="connsiteY2-38" fmla="*/ 5592931 h 5592931"/>
              <a:gd name="connsiteX3-39" fmla="*/ 0 w 5989586"/>
              <a:gd name="connsiteY3-40" fmla="*/ 8878 h 55929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989586" h="5592931">
                <a:moveTo>
                  <a:pt x="0" y="8878"/>
                </a:moveTo>
                <a:lnTo>
                  <a:pt x="5989586" y="0"/>
                </a:lnTo>
                <a:cubicBezTo>
                  <a:pt x="5988639" y="1322773"/>
                  <a:pt x="5978813" y="4270158"/>
                  <a:pt x="5977866" y="5592931"/>
                </a:cubicBezTo>
                <a:lnTo>
                  <a:pt x="0" y="8878"/>
                </a:lnTo>
                <a:close/>
              </a:path>
            </a:pathLst>
          </a:custGeom>
          <a:blipFill rotWithShape="1"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6" name="斜纹 5"/>
          <p:cNvSpPr/>
          <p:nvPr/>
        </p:nvSpPr>
        <p:spPr>
          <a:xfrm flipH="1" flipV="1">
            <a:off x="8563755" y="1256023"/>
            <a:ext cx="2958320" cy="4001965"/>
          </a:xfrm>
          <a:custGeom>
            <a:avLst/>
            <a:gdLst>
              <a:gd name="connsiteX0" fmla="*/ 0 w 4048125"/>
              <a:gd name="connsiteY0" fmla="*/ 2252848 h 2961273"/>
              <a:gd name="connsiteX1" fmla="*/ 3079692 w 4048125"/>
              <a:gd name="connsiteY1" fmla="*/ 0 h 2961273"/>
              <a:gd name="connsiteX2" fmla="*/ 4048125 w 4048125"/>
              <a:gd name="connsiteY2" fmla="*/ 0 h 2961273"/>
              <a:gd name="connsiteX3" fmla="*/ 0 w 4048125"/>
              <a:gd name="connsiteY3" fmla="*/ 2961273 h 2961273"/>
              <a:gd name="connsiteX4" fmla="*/ 0 w 4048125"/>
              <a:gd name="connsiteY4" fmla="*/ 2252848 h 2961273"/>
              <a:gd name="connsiteX0-1" fmla="*/ 0 w 4048125"/>
              <a:gd name="connsiteY0-2" fmla="*/ 2443348 h 3151773"/>
              <a:gd name="connsiteX1-3" fmla="*/ 2927292 w 4048125"/>
              <a:gd name="connsiteY1-4" fmla="*/ 0 h 3151773"/>
              <a:gd name="connsiteX2-5" fmla="*/ 4048125 w 4048125"/>
              <a:gd name="connsiteY2-6" fmla="*/ 190500 h 3151773"/>
              <a:gd name="connsiteX3-7" fmla="*/ 0 w 4048125"/>
              <a:gd name="connsiteY3-8" fmla="*/ 3151773 h 3151773"/>
              <a:gd name="connsiteX4-9" fmla="*/ 0 w 4048125"/>
              <a:gd name="connsiteY4-10" fmla="*/ 2443348 h 3151773"/>
              <a:gd name="connsiteX0-11" fmla="*/ 0 w 3829050"/>
              <a:gd name="connsiteY0-12" fmla="*/ 2443348 h 3151773"/>
              <a:gd name="connsiteX1-13" fmla="*/ 2927292 w 3829050"/>
              <a:gd name="connsiteY1-14" fmla="*/ 0 h 3151773"/>
              <a:gd name="connsiteX2-15" fmla="*/ 3829050 w 3829050"/>
              <a:gd name="connsiteY2-16" fmla="*/ 161925 h 3151773"/>
              <a:gd name="connsiteX3-17" fmla="*/ 0 w 3829050"/>
              <a:gd name="connsiteY3-18" fmla="*/ 3151773 h 3151773"/>
              <a:gd name="connsiteX4-19" fmla="*/ 0 w 3829050"/>
              <a:gd name="connsiteY4-20" fmla="*/ 2443348 h 3151773"/>
              <a:gd name="connsiteX0-21" fmla="*/ 0 w 3629025"/>
              <a:gd name="connsiteY0-22" fmla="*/ 2443348 h 3151773"/>
              <a:gd name="connsiteX1-23" fmla="*/ 2927292 w 3629025"/>
              <a:gd name="connsiteY1-24" fmla="*/ 0 h 3151773"/>
              <a:gd name="connsiteX2-25" fmla="*/ 3629025 w 3629025"/>
              <a:gd name="connsiteY2-26" fmla="*/ 76200 h 3151773"/>
              <a:gd name="connsiteX3-27" fmla="*/ 0 w 3629025"/>
              <a:gd name="connsiteY3-28" fmla="*/ 3151773 h 3151773"/>
              <a:gd name="connsiteX4-29" fmla="*/ 0 w 3629025"/>
              <a:gd name="connsiteY4-30" fmla="*/ 2443348 h 3151773"/>
              <a:gd name="connsiteX0-31" fmla="*/ 19050 w 3648075"/>
              <a:gd name="connsiteY0-32" fmla="*/ 2443348 h 3256548"/>
              <a:gd name="connsiteX1-33" fmla="*/ 2946342 w 3648075"/>
              <a:gd name="connsiteY1-34" fmla="*/ 0 h 3256548"/>
              <a:gd name="connsiteX2-35" fmla="*/ 3648075 w 3648075"/>
              <a:gd name="connsiteY2-36" fmla="*/ 76200 h 3256548"/>
              <a:gd name="connsiteX3-37" fmla="*/ 0 w 3648075"/>
              <a:gd name="connsiteY3-38" fmla="*/ 3256548 h 3256548"/>
              <a:gd name="connsiteX4-39" fmla="*/ 19050 w 3648075"/>
              <a:gd name="connsiteY4-40" fmla="*/ 2443348 h 3256548"/>
              <a:gd name="connsiteX0-41" fmla="*/ 19050 w 3648075"/>
              <a:gd name="connsiteY0-42" fmla="*/ 3024373 h 3837573"/>
              <a:gd name="connsiteX1-43" fmla="*/ 3613092 w 3648075"/>
              <a:gd name="connsiteY1-44" fmla="*/ 0 h 3837573"/>
              <a:gd name="connsiteX2-45" fmla="*/ 3648075 w 3648075"/>
              <a:gd name="connsiteY2-46" fmla="*/ 657225 h 3837573"/>
              <a:gd name="connsiteX3-47" fmla="*/ 0 w 3648075"/>
              <a:gd name="connsiteY3-48" fmla="*/ 3837573 h 3837573"/>
              <a:gd name="connsiteX4-49" fmla="*/ 19050 w 3648075"/>
              <a:gd name="connsiteY4-50" fmla="*/ 3024373 h 3837573"/>
              <a:gd name="connsiteX0-51" fmla="*/ 19050 w 3638550"/>
              <a:gd name="connsiteY0-52" fmla="*/ 3024373 h 3837573"/>
              <a:gd name="connsiteX1-53" fmla="*/ 3613092 w 3638550"/>
              <a:gd name="connsiteY1-54" fmla="*/ 0 h 3837573"/>
              <a:gd name="connsiteX2-55" fmla="*/ 3638550 w 3638550"/>
              <a:gd name="connsiteY2-56" fmla="*/ 657225 h 3837573"/>
              <a:gd name="connsiteX3-57" fmla="*/ 0 w 3638550"/>
              <a:gd name="connsiteY3-58" fmla="*/ 3837573 h 3837573"/>
              <a:gd name="connsiteX4-59" fmla="*/ 19050 w 3638550"/>
              <a:gd name="connsiteY4-60" fmla="*/ 3024373 h 3837573"/>
              <a:gd name="connsiteX0-61" fmla="*/ 19050 w 3638550"/>
              <a:gd name="connsiteY0-62" fmla="*/ 3024373 h 4180473"/>
              <a:gd name="connsiteX1-63" fmla="*/ 3613092 w 3638550"/>
              <a:gd name="connsiteY1-64" fmla="*/ 0 h 4180473"/>
              <a:gd name="connsiteX2-65" fmla="*/ 3638550 w 3638550"/>
              <a:gd name="connsiteY2-66" fmla="*/ 657225 h 4180473"/>
              <a:gd name="connsiteX3-67" fmla="*/ 0 w 3638550"/>
              <a:gd name="connsiteY3-68" fmla="*/ 4180473 h 4180473"/>
              <a:gd name="connsiteX4-69" fmla="*/ 19050 w 3638550"/>
              <a:gd name="connsiteY4-70" fmla="*/ 3024373 h 4180473"/>
              <a:gd name="connsiteX0-71" fmla="*/ 9525 w 3638550"/>
              <a:gd name="connsiteY0-72" fmla="*/ 3348223 h 4180473"/>
              <a:gd name="connsiteX1-73" fmla="*/ 3613092 w 3638550"/>
              <a:gd name="connsiteY1-74" fmla="*/ 0 h 4180473"/>
              <a:gd name="connsiteX2-75" fmla="*/ 3638550 w 3638550"/>
              <a:gd name="connsiteY2-76" fmla="*/ 657225 h 4180473"/>
              <a:gd name="connsiteX3-77" fmla="*/ 0 w 3638550"/>
              <a:gd name="connsiteY3-78" fmla="*/ 4180473 h 4180473"/>
              <a:gd name="connsiteX4-79" fmla="*/ 9525 w 3638550"/>
              <a:gd name="connsiteY4-80" fmla="*/ 3348223 h 4180473"/>
              <a:gd name="connsiteX0-81" fmla="*/ 0 w 3629025"/>
              <a:gd name="connsiteY0-82" fmla="*/ 3348223 h 4418598"/>
              <a:gd name="connsiteX1-83" fmla="*/ 3603567 w 3629025"/>
              <a:gd name="connsiteY1-84" fmla="*/ 0 h 4418598"/>
              <a:gd name="connsiteX2-85" fmla="*/ 3629025 w 3629025"/>
              <a:gd name="connsiteY2-86" fmla="*/ 657225 h 4418598"/>
              <a:gd name="connsiteX3-87" fmla="*/ 0 w 3629025"/>
              <a:gd name="connsiteY3-88" fmla="*/ 4418598 h 4418598"/>
              <a:gd name="connsiteX4-89" fmla="*/ 0 w 3629025"/>
              <a:gd name="connsiteY4-90" fmla="*/ 3348223 h 4418598"/>
              <a:gd name="connsiteX0-91" fmla="*/ 9525 w 3629025"/>
              <a:gd name="connsiteY0-92" fmla="*/ 3643498 h 4418598"/>
              <a:gd name="connsiteX1-93" fmla="*/ 3603567 w 3629025"/>
              <a:gd name="connsiteY1-94" fmla="*/ 0 h 4418598"/>
              <a:gd name="connsiteX2-95" fmla="*/ 3629025 w 3629025"/>
              <a:gd name="connsiteY2-96" fmla="*/ 657225 h 4418598"/>
              <a:gd name="connsiteX3-97" fmla="*/ 0 w 3629025"/>
              <a:gd name="connsiteY3-98" fmla="*/ 4418598 h 4418598"/>
              <a:gd name="connsiteX4-99" fmla="*/ 9525 w 3629025"/>
              <a:gd name="connsiteY4-100" fmla="*/ 3643498 h 44185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29025" h="4418598">
                <a:moveTo>
                  <a:pt x="9525" y="3643498"/>
                </a:moveTo>
                <a:lnTo>
                  <a:pt x="3603567" y="0"/>
                </a:lnTo>
                <a:lnTo>
                  <a:pt x="3629025" y="657225"/>
                </a:lnTo>
                <a:lnTo>
                  <a:pt x="0" y="4418598"/>
                </a:lnTo>
                <a:lnTo>
                  <a:pt x="9525" y="3643498"/>
                </a:lnTo>
                <a:close/>
              </a:path>
            </a:pathLst>
          </a:custGeom>
          <a:gradFill rotWithShape="1"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7" name="斜纹 6"/>
          <p:cNvSpPr/>
          <p:nvPr/>
        </p:nvSpPr>
        <p:spPr>
          <a:xfrm rot="9839877">
            <a:off x="7100508" y="3264286"/>
            <a:ext cx="4941209" cy="3546892"/>
          </a:xfrm>
          <a:custGeom>
            <a:avLst/>
            <a:gdLst>
              <a:gd name="connsiteX0" fmla="*/ 0 w 5314950"/>
              <a:gd name="connsiteY0" fmla="*/ 2362215 h 3200400"/>
              <a:gd name="connsiteX1" fmla="*/ 3922965 w 5314950"/>
              <a:gd name="connsiteY1" fmla="*/ 0 h 3200400"/>
              <a:gd name="connsiteX2" fmla="*/ 5314950 w 5314950"/>
              <a:gd name="connsiteY2" fmla="*/ 0 h 3200400"/>
              <a:gd name="connsiteX3" fmla="*/ 0 w 5314950"/>
              <a:gd name="connsiteY3" fmla="*/ 3200400 h 3200400"/>
              <a:gd name="connsiteX4" fmla="*/ 0 w 5314950"/>
              <a:gd name="connsiteY4" fmla="*/ 2362215 h 3200400"/>
              <a:gd name="connsiteX0-1" fmla="*/ 166222 w 5481172"/>
              <a:gd name="connsiteY0-2" fmla="*/ 2362215 h 3261729"/>
              <a:gd name="connsiteX1-3" fmla="*/ 4089187 w 5481172"/>
              <a:gd name="connsiteY1-4" fmla="*/ 0 h 3261729"/>
              <a:gd name="connsiteX2-5" fmla="*/ 5481172 w 5481172"/>
              <a:gd name="connsiteY2-6" fmla="*/ 0 h 3261729"/>
              <a:gd name="connsiteX3-7" fmla="*/ 0 w 5481172"/>
              <a:gd name="connsiteY3-8" fmla="*/ 3261729 h 3261729"/>
              <a:gd name="connsiteX4-9" fmla="*/ 166222 w 5481172"/>
              <a:gd name="connsiteY4-10" fmla="*/ 2362215 h 3261729"/>
              <a:gd name="connsiteX0-11" fmla="*/ 253877 w 5481172"/>
              <a:gd name="connsiteY0-12" fmla="*/ 2367535 h 3261729"/>
              <a:gd name="connsiteX1-13" fmla="*/ 4089187 w 5481172"/>
              <a:gd name="connsiteY1-14" fmla="*/ 0 h 3261729"/>
              <a:gd name="connsiteX2-15" fmla="*/ 5481172 w 5481172"/>
              <a:gd name="connsiteY2-16" fmla="*/ 0 h 3261729"/>
              <a:gd name="connsiteX3-17" fmla="*/ 0 w 5481172"/>
              <a:gd name="connsiteY3-18" fmla="*/ 3261729 h 3261729"/>
              <a:gd name="connsiteX4-19" fmla="*/ 253877 w 5481172"/>
              <a:gd name="connsiteY4-20" fmla="*/ 2367535 h 3261729"/>
              <a:gd name="connsiteX0-21" fmla="*/ 253877 w 5481172"/>
              <a:gd name="connsiteY0-22" fmla="*/ 2452426 h 3346620"/>
              <a:gd name="connsiteX1-23" fmla="*/ 4242349 w 5481172"/>
              <a:gd name="connsiteY1-24" fmla="*/ 0 h 3346620"/>
              <a:gd name="connsiteX2-25" fmla="*/ 5481172 w 5481172"/>
              <a:gd name="connsiteY2-26" fmla="*/ 84891 h 3346620"/>
              <a:gd name="connsiteX3-27" fmla="*/ 0 w 5481172"/>
              <a:gd name="connsiteY3-28" fmla="*/ 3346620 h 3346620"/>
              <a:gd name="connsiteX4-29" fmla="*/ 253877 w 5481172"/>
              <a:gd name="connsiteY4-30" fmla="*/ 2452426 h 3346620"/>
              <a:gd name="connsiteX0-31" fmla="*/ 253877 w 5235035"/>
              <a:gd name="connsiteY0-32" fmla="*/ 2452426 h 3346620"/>
              <a:gd name="connsiteX1-33" fmla="*/ 4242349 w 5235035"/>
              <a:gd name="connsiteY1-34" fmla="*/ 0 h 3346620"/>
              <a:gd name="connsiteX2-35" fmla="*/ 5235035 w 5235035"/>
              <a:gd name="connsiteY2-36" fmla="*/ 252117 h 3346620"/>
              <a:gd name="connsiteX3-37" fmla="*/ 0 w 5235035"/>
              <a:gd name="connsiteY3-38" fmla="*/ 3346620 h 3346620"/>
              <a:gd name="connsiteX4-39" fmla="*/ 253877 w 5235035"/>
              <a:gd name="connsiteY4-40" fmla="*/ 2452426 h 3346620"/>
              <a:gd name="connsiteX0-41" fmla="*/ 253877 w 5236382"/>
              <a:gd name="connsiteY0-42" fmla="*/ 2452426 h 3346620"/>
              <a:gd name="connsiteX1-43" fmla="*/ 4242349 w 5236382"/>
              <a:gd name="connsiteY1-44" fmla="*/ 0 h 3346620"/>
              <a:gd name="connsiteX2-45" fmla="*/ 5236382 w 5236382"/>
              <a:gd name="connsiteY2-46" fmla="*/ 212867 h 3346620"/>
              <a:gd name="connsiteX3-47" fmla="*/ 0 w 5236382"/>
              <a:gd name="connsiteY3-48" fmla="*/ 3346620 h 3346620"/>
              <a:gd name="connsiteX4-49" fmla="*/ 253877 w 5236382"/>
              <a:gd name="connsiteY4-50" fmla="*/ 2452426 h 3346620"/>
              <a:gd name="connsiteX0-51" fmla="*/ 253877 w 5241633"/>
              <a:gd name="connsiteY0-52" fmla="*/ 2452426 h 3346620"/>
              <a:gd name="connsiteX1-53" fmla="*/ 4242349 w 5241633"/>
              <a:gd name="connsiteY1-54" fmla="*/ 0 h 3346620"/>
              <a:gd name="connsiteX2-55" fmla="*/ 5241633 w 5241633"/>
              <a:gd name="connsiteY2-56" fmla="*/ 194555 h 3346620"/>
              <a:gd name="connsiteX3-57" fmla="*/ 0 w 5241633"/>
              <a:gd name="connsiteY3-58" fmla="*/ 3346620 h 3346620"/>
              <a:gd name="connsiteX4-59" fmla="*/ 253877 w 5241633"/>
              <a:gd name="connsiteY4-60" fmla="*/ 2452426 h 3346620"/>
              <a:gd name="connsiteX0-61" fmla="*/ 253877 w 5169596"/>
              <a:gd name="connsiteY0-62" fmla="*/ 2452426 h 3346620"/>
              <a:gd name="connsiteX1-63" fmla="*/ 4242349 w 5169596"/>
              <a:gd name="connsiteY1-64" fmla="*/ 0 h 3346620"/>
              <a:gd name="connsiteX2-65" fmla="*/ 5169596 w 5169596"/>
              <a:gd name="connsiteY2-66" fmla="*/ 272986 h 3346620"/>
              <a:gd name="connsiteX3-67" fmla="*/ 0 w 5169596"/>
              <a:gd name="connsiteY3-68" fmla="*/ 3346620 h 3346620"/>
              <a:gd name="connsiteX4-69" fmla="*/ 253877 w 5169596"/>
              <a:gd name="connsiteY4-70" fmla="*/ 2452426 h 3346620"/>
              <a:gd name="connsiteX0-71" fmla="*/ 253877 w 5228504"/>
              <a:gd name="connsiteY0-72" fmla="*/ 2452426 h 3346620"/>
              <a:gd name="connsiteX1-73" fmla="*/ 4242349 w 5228504"/>
              <a:gd name="connsiteY1-74" fmla="*/ 0 h 3346620"/>
              <a:gd name="connsiteX2-75" fmla="*/ 5228504 w 5228504"/>
              <a:gd name="connsiteY2-76" fmla="*/ 240335 h 3346620"/>
              <a:gd name="connsiteX3-77" fmla="*/ 0 w 5228504"/>
              <a:gd name="connsiteY3-78" fmla="*/ 3346620 h 3346620"/>
              <a:gd name="connsiteX4-79" fmla="*/ 253877 w 5228504"/>
              <a:gd name="connsiteY4-80" fmla="*/ 2452426 h 3346620"/>
              <a:gd name="connsiteX0-81" fmla="*/ 253877 w 5228504"/>
              <a:gd name="connsiteY0-82" fmla="*/ 2483798 h 3377992"/>
              <a:gd name="connsiteX1-83" fmla="*/ 4271164 w 5228504"/>
              <a:gd name="connsiteY1-84" fmla="*/ 0 h 3377992"/>
              <a:gd name="connsiteX2-85" fmla="*/ 5228504 w 5228504"/>
              <a:gd name="connsiteY2-86" fmla="*/ 271707 h 3377992"/>
              <a:gd name="connsiteX3-87" fmla="*/ 0 w 5228504"/>
              <a:gd name="connsiteY3-88" fmla="*/ 3377992 h 3377992"/>
              <a:gd name="connsiteX4-89" fmla="*/ 253877 w 5228504"/>
              <a:gd name="connsiteY4-90" fmla="*/ 2483798 h 33779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228504" h="3377992">
                <a:moveTo>
                  <a:pt x="253877" y="2483798"/>
                </a:moveTo>
                <a:lnTo>
                  <a:pt x="4271164" y="0"/>
                </a:lnTo>
                <a:lnTo>
                  <a:pt x="5228504" y="271707"/>
                </a:lnTo>
                <a:lnTo>
                  <a:pt x="0" y="3377992"/>
                </a:lnTo>
                <a:lnTo>
                  <a:pt x="253877" y="2483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ea typeface="方正黑体简体" panose="03000509000000000000" pitchFamily="65" charset="-122"/>
              <a:cs typeface="黑体" panose="0201060906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273" y="1968090"/>
            <a:ext cx="169717" cy="1850231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3195" y="2868358"/>
            <a:ext cx="63059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60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希望大家学有所成</a:t>
            </a:r>
            <a:endParaRPr lang="zh-CN" altLang="zh-CN" sz="60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1092172" y="5034576"/>
            <a:ext cx="1291833" cy="450704"/>
          </a:xfrm>
          <a:custGeom>
            <a:avLst/>
            <a:gdLst>
              <a:gd name="connsiteX0" fmla="*/ 258657 w 1917806"/>
              <a:gd name="connsiteY0" fmla="*/ 0 h 541870"/>
              <a:gd name="connsiteX1" fmla="*/ 258666 w 1917806"/>
              <a:gd name="connsiteY1" fmla="*/ 1 h 541870"/>
              <a:gd name="connsiteX2" fmla="*/ 1653964 w 1917806"/>
              <a:gd name="connsiteY2" fmla="*/ 1 h 541870"/>
              <a:gd name="connsiteX3" fmla="*/ 1653964 w 1917806"/>
              <a:gd name="connsiteY3" fmla="*/ 548 h 541870"/>
              <a:gd name="connsiteX4" fmla="*/ 1659149 w 1917806"/>
              <a:gd name="connsiteY4" fmla="*/ 0 h 541870"/>
              <a:gd name="connsiteX5" fmla="*/ 1917806 w 1917806"/>
              <a:gd name="connsiteY5" fmla="*/ 270934 h 541870"/>
              <a:gd name="connsiteX6" fmla="*/ 1659149 w 1917806"/>
              <a:gd name="connsiteY6" fmla="*/ 541868 h 541870"/>
              <a:gd name="connsiteX7" fmla="*/ 1653964 w 1917806"/>
              <a:gd name="connsiteY7" fmla="*/ 541321 h 541870"/>
              <a:gd name="connsiteX8" fmla="*/ 1653964 w 1917806"/>
              <a:gd name="connsiteY8" fmla="*/ 541870 h 541870"/>
              <a:gd name="connsiteX9" fmla="*/ 258657 w 1917806"/>
              <a:gd name="connsiteY9" fmla="*/ 541870 h 541870"/>
              <a:gd name="connsiteX10" fmla="*/ 258657 w 1917806"/>
              <a:gd name="connsiteY10" fmla="*/ 541868 h 541870"/>
              <a:gd name="connsiteX11" fmla="*/ 0 w 1917806"/>
              <a:gd name="connsiteY11" fmla="*/ 270934 h 541870"/>
              <a:gd name="connsiteX12" fmla="*/ 258657 w 1917806"/>
              <a:gd name="connsiteY12" fmla="*/ 0 h 54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17806" h="541870">
                <a:moveTo>
                  <a:pt x="258657" y="0"/>
                </a:moveTo>
                <a:lnTo>
                  <a:pt x="258666" y="1"/>
                </a:lnTo>
                <a:lnTo>
                  <a:pt x="1653964" y="1"/>
                </a:lnTo>
                <a:lnTo>
                  <a:pt x="1653964" y="548"/>
                </a:lnTo>
                <a:lnTo>
                  <a:pt x="1659149" y="0"/>
                </a:lnTo>
                <a:cubicBezTo>
                  <a:pt x="1802001" y="0"/>
                  <a:pt x="1917806" y="121301"/>
                  <a:pt x="1917806" y="270934"/>
                </a:cubicBezTo>
                <a:cubicBezTo>
                  <a:pt x="1917806" y="420567"/>
                  <a:pt x="1802001" y="541868"/>
                  <a:pt x="1659149" y="541868"/>
                </a:cubicBezTo>
                <a:lnTo>
                  <a:pt x="1653964" y="541321"/>
                </a:lnTo>
                <a:lnTo>
                  <a:pt x="1653964" y="541870"/>
                </a:lnTo>
                <a:lnTo>
                  <a:pt x="258657" y="541870"/>
                </a:lnTo>
                <a:lnTo>
                  <a:pt x="258657" y="541868"/>
                </a:lnTo>
                <a:cubicBezTo>
                  <a:pt x="115805" y="541868"/>
                  <a:pt x="0" y="420567"/>
                  <a:pt x="0" y="270934"/>
                </a:cubicBezTo>
                <a:cubicBezTo>
                  <a:pt x="0" y="121301"/>
                  <a:pt x="115805" y="0"/>
                  <a:pt x="258657" y="0"/>
                </a:cubicBez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73843" y="5076406"/>
            <a:ext cx="83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黑体" panose="02010609060101010101" charset="-122"/>
                <a:sym typeface="Century Gothic" panose="020B0502020202020204" pitchFamily="34" charset="0"/>
              </a:rPr>
              <a:t>END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106795" y="1843203"/>
            <a:ext cx="2594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Century Gothic" panose="020B0502020202020204" pitchFamily="34" charset="0"/>
              </a:rPr>
              <a:t>本篇结束</a:t>
            </a:r>
            <a:endParaRPr lang="zh-CN" altLang="en-US" sz="44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19" name="媒体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32023" y="-746759"/>
            <a:ext cx="460583" cy="511731"/>
          </a:xfrm>
          <a:prstGeom prst="rect">
            <a:avLst/>
          </a:prstGeom>
        </p:spPr>
      </p:pic>
      <p:sp>
        <p:nvSpPr>
          <p:cNvPr id="31" name="1"/>
          <p:cNvSpPr txBox="1"/>
          <p:nvPr/>
        </p:nvSpPr>
        <p:spPr>
          <a:xfrm flipH="1">
            <a:off x="-250774" y="3888897"/>
            <a:ext cx="4713108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方正黑体简体" panose="03000509000000000000" pitchFamily="65" charset="-122"/>
              <a:cs typeface="黑体" panose="02010609060101010101" charset="-122"/>
              <a:sym typeface="Century Gothic" panose="020B0502020202020204" pitchFamily="34" charset="0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内容占位符 1"/>
          <p:cNvSpPr txBox="1"/>
          <p:nvPr/>
        </p:nvSpPr>
        <p:spPr bwMode="auto">
          <a:xfrm>
            <a:off x="511810" y="2164715"/>
            <a:ext cx="4928870" cy="4175125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121917" tIns="60958" rIns="121917" bIns="60958" numCol="1" rtlCol="0" anchor="t" anchorCtr="0" compatLnSpc="1">
            <a:normAutofit/>
          </a:bodyPr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我们之前已经会用变量保存程序中的一个数据；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如果有</a:t>
            </a:r>
            <a:r>
              <a:rPr kumimoji="1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多个同类型的数据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，可以通过数组保存在</a:t>
            </a:r>
            <a:r>
              <a:rPr kumimoji="1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一个变量</a:t>
            </a: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中。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黑体" panose="02010609060101010101" charset="-122"/>
              <a:buNone/>
              <a:defRPr/>
            </a:pPr>
            <a:r>
              <a:rPr kumimoji="1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黑体" panose="02010609060101010101" charset="-122"/>
              </a:rPr>
              <a:t>例：要保存班级所有人分数？</a:t>
            </a:r>
            <a:endParaRPr kumimoji="1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认识数组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945" y="1397673"/>
            <a:ext cx="5411545" cy="495423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3" name="Rectangle 3"/>
          <p:cNvSpPr txBox="1">
            <a:spLocks noChangeArrowheads="1"/>
          </p:cNvSpPr>
          <p:nvPr/>
        </p:nvSpPr>
        <p:spPr>
          <a:xfrm>
            <a:off x="712470" y="2555240"/>
            <a:ext cx="4167505" cy="5143500"/>
          </a:xfrm>
          <a:prstGeom prst="rect">
            <a:avLst/>
          </a:prstGeom>
        </p:spPr>
        <p:txBody>
          <a:bodyPr/>
          <a:lstStyle/>
          <a:p>
            <a:pPr marL="10160" indent="-10160" algn="l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数组是一个</a:t>
            </a:r>
            <a:r>
              <a:rPr lang="zh-CN" altLang="en-US" sz="2400" b="1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变量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，存储</a:t>
            </a:r>
            <a:r>
              <a:rPr lang="zh-CN" altLang="en-US" sz="2400" b="1" kern="0" dirty="0">
                <a:solidFill>
                  <a:schemeClr val="accent1"/>
                </a:solidFill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相同数据类型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的一</a:t>
            </a:r>
            <a:r>
              <a:rPr lang="zh-CN" altLang="en-US" sz="2400" kern="0" dirty="0" smtClean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组据。</a:t>
            </a:r>
            <a:endParaRPr lang="zh-CN" altLang="en-US" sz="2400" kern="0" dirty="0" smtClean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10160" indent="-10160" algn="l" eaLnBrk="0" hangingPunct="0">
              <a:lnSpc>
                <a:spcPct val="90000"/>
              </a:lnSpc>
              <a:spcBef>
                <a:spcPts val="990"/>
              </a:spcBef>
              <a:defRPr/>
            </a:pPr>
            <a:endParaRPr lang="zh-CN" altLang="en-US" sz="2400" kern="0" dirty="0" smtClean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10160" indent="-10160" algn="l" eaLnBrk="0" hangingPunct="0">
              <a:lnSpc>
                <a:spcPct val="90000"/>
              </a:lnSpc>
              <a:spcBef>
                <a:spcPts val="990"/>
              </a:spcBef>
              <a:defRPr/>
            </a:pPr>
            <a:r>
              <a:rPr lang="zh-CN" altLang="en-US" sz="2400" kern="0" dirty="0" smtClean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数组是一个</a:t>
            </a:r>
            <a:r>
              <a:rPr lang="zh-CN" altLang="en-US" sz="2400" kern="0" dirty="0" smtClean="0">
                <a:solidFill>
                  <a:schemeClr val="accent1"/>
                </a:solidFill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有序</a:t>
            </a:r>
            <a:r>
              <a:rPr lang="zh-CN" altLang="en-US" sz="2400" kern="0" dirty="0" smtClean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的序列结构。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4155" indent="-224155" algn="l" eaLnBrk="0" hangingPunct="0">
              <a:lnSpc>
                <a:spcPct val="90000"/>
              </a:lnSpc>
              <a:spcBef>
                <a:spcPts val="990"/>
              </a:spcBef>
              <a:buFont typeface="黑体" panose="02010609060101010101" charset="-122"/>
              <a:buChar char="•"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graphicFrame>
        <p:nvGraphicFramePr>
          <p:cNvPr id="44" name="Object 3"/>
          <p:cNvGraphicFramePr>
            <a:graphicFrameLocks noChangeAspect="1"/>
          </p:cNvGraphicFramePr>
          <p:nvPr/>
        </p:nvGraphicFramePr>
        <p:xfrm>
          <a:off x="5534660" y="2555240"/>
          <a:ext cx="4867910" cy="2375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Visio" r:id="rId2" imgW="4851400" imgH="2184400" progId="">
                  <p:embed/>
                </p:oleObj>
              </mc:Choice>
              <mc:Fallback>
                <p:oleObj name="Visio" r:id="rId2" imgW="4851400" imgH="2184400" progId="">
                  <p:embed/>
                  <p:pic>
                    <p:nvPicPr>
                      <p:cNvPr id="0" name="Object 3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34660" y="2555240"/>
                        <a:ext cx="4867910" cy="237553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5" name="组合 5"/>
          <p:cNvGrpSpPr/>
          <p:nvPr/>
        </p:nvGrpSpPr>
        <p:grpSpPr bwMode="auto">
          <a:xfrm>
            <a:off x="2467293" y="5659120"/>
            <a:ext cx="6586537" cy="863600"/>
            <a:chOff x="1763713" y="5003800"/>
            <a:chExt cx="6586537" cy="863600"/>
          </a:xfrm>
        </p:grpSpPr>
        <p:sp>
          <p:nvSpPr>
            <p:cNvPr id="46" name="AutoShape 11"/>
            <p:cNvSpPr>
              <a:spLocks noChangeArrowheads="1"/>
            </p:cNvSpPr>
            <p:nvPr/>
          </p:nvSpPr>
          <p:spPr bwMode="auto">
            <a:xfrm>
              <a:off x="1763713" y="5157788"/>
              <a:ext cx="6586537" cy="709612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/>
              </a:solidFill>
            </a:ln>
          </p:spPr>
          <p:txBody>
            <a:bodyPr anchor="ctr"/>
            <a:lstStyle/>
            <a:p>
              <a:pPr algn="ctr">
                <a:defRPr/>
              </a:pPr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声明一个变量就是在内存空间划出一块合适的空间</a:t>
              </a:r>
              <a:endPara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  <a:p>
              <a:pPr algn="ctr">
                <a:defRPr/>
              </a:pPr>
              <a:r>
                <a:rPr lang="zh-CN" altLang="en-US" b="1" dirty="0"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声明一个数组就是在内存空间划出一串连续的空间</a:t>
              </a:r>
              <a:endParaRPr lang="zh-CN" altLang="en-US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  <p:sp>
          <p:nvSpPr>
            <p:cNvPr id="47" name="AutoShape 4"/>
            <p:cNvSpPr>
              <a:spLocks noChangeArrowheads="1"/>
            </p:cNvSpPr>
            <p:nvPr/>
          </p:nvSpPr>
          <p:spPr bwMode="gray">
            <a:xfrm>
              <a:off x="7931150" y="5003800"/>
              <a:ext cx="357188" cy="36036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/>
              </a:solidFill>
              <a:round/>
            </a:ln>
          </p:spPr>
          <p:txBody>
            <a:bodyPr anchor="ctr"/>
            <a:lstStyle/>
            <a:p>
              <a:pPr algn="ctr"/>
              <a:r>
                <a:rPr lang="en-US" altLang="zh-CN" sz="2000" b="1">
                  <a:solidFill>
                    <a:srgbClr val="0C83B8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!</a:t>
              </a:r>
              <a:endParaRPr lang="en-US" altLang="zh-CN" sz="2000" b="1">
                <a:solidFill>
                  <a:srgbClr val="0C83B8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认识数组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212533" y="1467168"/>
            <a:ext cx="6913562" cy="39782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n"/>
              <a:defRPr sz="2600" b="1">
                <a:latin typeface="+mn-lt"/>
                <a:ea typeface="微软雅黑" panose="020B0503020204020204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u"/>
              <a:defRPr sz="2400" b="1">
                <a:latin typeface="+mn-lt"/>
                <a:ea typeface="微软雅黑" panose="020B0503020204020204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E9CDE"/>
              </a:buClr>
              <a:buSzPct val="85000"/>
              <a:buFont typeface="Wingdings" panose="05000000000000000000" pitchFamily="2" charset="2"/>
              <a:buChar char="Ø"/>
              <a:defRPr sz="2000" b="1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Ø"/>
              <a:defRPr sz="1800" b="1">
                <a:latin typeface="+mn-lt"/>
                <a:ea typeface="+mn-ea"/>
                <a:cs typeface="楷体_GB231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1600" b="1">
                <a:latin typeface="+mn-lt"/>
                <a:ea typeface="+mn-ea"/>
                <a:cs typeface="楷体_GB231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9pPr>
          </a:lstStyle>
          <a:p>
            <a:pPr>
              <a:buFont typeface="黑体" panose="02010609060101010101" charset="-122"/>
              <a:buNone/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lvl="1"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GB" b="0" dirty="0" smtClean="0">
                <a:latin typeface="+mj-ea"/>
                <a:ea typeface="+mj-ea"/>
                <a:cs typeface="黑体" panose="02010609060101010101" charset="-122"/>
              </a:rPr>
              <a:t>声明数组</a:t>
            </a: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GB" b="0" dirty="0" smtClean="0">
                <a:latin typeface="+mj-ea"/>
                <a:ea typeface="+mj-ea"/>
                <a:cs typeface="黑体" panose="02010609060101010101" charset="-122"/>
              </a:rPr>
              <a:t>分配空间</a:t>
            </a: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GB" b="0" dirty="0" smtClean="0">
                <a:latin typeface="+mj-ea"/>
                <a:ea typeface="+mj-ea"/>
                <a:cs typeface="黑体" panose="02010609060101010101" charset="-122"/>
              </a:rPr>
              <a:t>赋值</a:t>
            </a: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GB" b="0" dirty="0" smtClean="0">
                <a:latin typeface="+mj-ea"/>
                <a:ea typeface="+mj-ea"/>
                <a:cs typeface="黑体" panose="02010609060101010101" charset="-122"/>
              </a:rPr>
              <a:t>处理</a:t>
            </a:r>
            <a:r>
              <a:rPr lang="zh-CN" altLang="en-GB" b="0" dirty="0">
                <a:latin typeface="+mj-ea"/>
                <a:ea typeface="+mj-ea"/>
                <a:cs typeface="黑体" panose="02010609060101010101" charset="-122"/>
              </a:rPr>
              <a:t>数据</a:t>
            </a:r>
            <a:endParaRPr lang="zh-CN" altLang="en-GB" b="0" dirty="0">
              <a:latin typeface="+mj-ea"/>
              <a:ea typeface="+mj-ea"/>
              <a:cs typeface="黑体" panose="02010609060101010101" charset="-122"/>
            </a:endParaRPr>
          </a:p>
          <a:p>
            <a:pPr lvl="1">
              <a:defRPr/>
            </a:pPr>
            <a:endParaRPr lang="zh-CN" altLang="en-GB" b="0" dirty="0">
              <a:ea typeface="黑体" panose="02010609060101010101" charset="-122"/>
              <a:cs typeface="黑体" panose="02010609060101010101" charset="-122"/>
            </a:endParaRPr>
          </a:p>
          <a:p>
            <a:pPr lvl="1">
              <a:defRPr/>
            </a:pPr>
            <a:endParaRPr lang="zh-CN" altLang="en-GB" b="0" dirty="0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3614420" y="2533968"/>
            <a:ext cx="3379788" cy="452437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723900">
              <a:lnSpc>
                <a:spcPct val="130000"/>
              </a:lnSpc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 err="1">
                <a:solidFill>
                  <a:srgbClr val="FF0000"/>
                </a:solidFill>
                <a:ea typeface="黑体" panose="02010609060101010101" charset="-122"/>
                <a:cs typeface="黑体" panose="02010609060101010101" charset="-122"/>
              </a:rPr>
              <a:t>int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ea typeface="黑体" panose="02010609060101010101" charset="-122"/>
                <a:cs typeface="黑体" panose="02010609060101010101" charset="-122"/>
              </a:rPr>
              <a:t>[ ] a;            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2" name="AutoShape 6"/>
          <p:cNvSpPr>
            <a:spLocks noChangeArrowheads="1"/>
          </p:cNvSpPr>
          <p:nvPr/>
        </p:nvSpPr>
        <p:spPr bwMode="auto">
          <a:xfrm>
            <a:off x="3614420" y="3386455"/>
            <a:ext cx="3379788" cy="452438"/>
          </a:xfrm>
          <a:prstGeom prst="roundRect">
            <a:avLst>
              <a:gd name="adj" fmla="val 363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723900">
              <a:lnSpc>
                <a:spcPct val="130000"/>
              </a:lnSpc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ea typeface="黑体" panose="02010609060101010101" charset="-122"/>
                <a:cs typeface="黑体" panose="02010609060101010101" charset="-122"/>
              </a:rPr>
              <a:t>a = </a:t>
            </a:r>
            <a:r>
              <a:rPr lang="en-US" altLang="zh-CN" b="1" dirty="0" err="1">
                <a:solidFill>
                  <a:srgbClr val="FF0000"/>
                </a:solidFill>
                <a:ea typeface="黑体" panose="02010609060101010101" charset="-122"/>
                <a:cs typeface="黑体" panose="02010609060101010101" charset="-122"/>
              </a:rPr>
              <a:t>new</a:t>
            </a:r>
            <a:r>
              <a:rPr lang="en-US" altLang="zh-CN" b="1" dirty="0" err="1">
                <a:solidFill>
                  <a:srgbClr val="3333FF"/>
                </a:solidFill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ea typeface="黑体" panose="02010609060101010101" charset="-122"/>
                <a:cs typeface="黑体" panose="02010609060101010101" charset="-122"/>
              </a:rPr>
              <a:t>int[5];            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3614420" y="4238943"/>
            <a:ext cx="3379788" cy="414337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723900">
              <a:lnSpc>
                <a:spcPct val="130000"/>
              </a:lnSpc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ea typeface="黑体" panose="02010609060101010101" charset="-122"/>
                <a:cs typeface="黑体" panose="02010609060101010101" charset="-122"/>
              </a:rPr>
              <a:t>a [0] = 8;            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4" name="AutoShape 8"/>
          <p:cNvSpPr>
            <a:spLocks noChangeArrowheads="1"/>
          </p:cNvSpPr>
          <p:nvPr/>
        </p:nvSpPr>
        <p:spPr bwMode="auto">
          <a:xfrm>
            <a:off x="3614420" y="5053330"/>
            <a:ext cx="3379788" cy="414338"/>
          </a:xfrm>
          <a:prstGeom prst="roundRect">
            <a:avLst>
              <a:gd name="adj" fmla="val 0"/>
            </a:avLst>
          </a:prstGeom>
          <a:solidFill>
            <a:srgbClr val="EDF5FD"/>
          </a:solidFill>
          <a:ln w="50800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>
            <a:outerShdw blurRad="38100" sx="101000" sy="101000" algn="ctr" rotWithShape="0">
              <a:prstClr val="black">
                <a:alpha val="10000"/>
              </a:prstClr>
            </a:outerShdw>
          </a:effectLst>
        </p:spPr>
        <p:txBody>
          <a:bodyPr>
            <a:spAutoFit/>
          </a:bodyPr>
          <a:lstStyle/>
          <a:p>
            <a:pPr defTabSz="723900">
              <a:lnSpc>
                <a:spcPct val="130000"/>
              </a:lnSpc>
              <a:buClr>
                <a:schemeClr val="folHlink"/>
              </a:buClr>
              <a:buSzPct val="60000"/>
              <a:tabLst>
                <a:tab pos="444500" algn="l"/>
              </a:tabLst>
              <a:defRPr/>
            </a:pPr>
            <a:r>
              <a:rPr lang="en-US" altLang="zh-CN" b="1" dirty="0">
                <a:solidFill>
                  <a:schemeClr val="accent5">
                    <a:lumMod val="10000"/>
                  </a:schemeClr>
                </a:solidFill>
                <a:ea typeface="黑体" panose="02010609060101010101" charset="-122"/>
                <a:cs typeface="黑体" panose="02010609060101010101" charset="-122"/>
              </a:rPr>
              <a:t>a [0] = a[0] * 10;             </a:t>
            </a:r>
            <a:endParaRPr lang="en-US" altLang="zh-CN" b="1" dirty="0">
              <a:solidFill>
                <a:schemeClr val="accent5">
                  <a:lumMod val="10000"/>
                </a:schemeClr>
              </a:solidFill>
              <a:ea typeface="黑体" panose="02010609060101010101" charset="-122"/>
              <a:cs typeface="黑体" panose="02010609060101010101" charset="-122"/>
            </a:endParaRPr>
          </a:p>
        </p:txBody>
      </p:sp>
      <p:graphicFrame>
        <p:nvGraphicFramePr>
          <p:cNvPr id="15" name="Group 31"/>
          <p:cNvGraphicFramePr>
            <a:graphicFrameLocks noGrp="1"/>
          </p:cNvGraphicFramePr>
          <p:nvPr/>
        </p:nvGraphicFramePr>
        <p:xfrm>
          <a:off x="8211820" y="2811780"/>
          <a:ext cx="1008063" cy="2638426"/>
        </p:xfrm>
        <a:graphic>
          <a:graphicData uri="http://schemas.openxmlformats.org/drawingml/2006/table">
            <a:tbl>
              <a:tblPr/>
              <a:tblGrid>
                <a:gridCol w="1008063"/>
              </a:tblGrid>
              <a:tr h="4572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47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46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39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47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黑体" panose="02010609060101010101" charset="-122"/>
                        <a:buNone/>
                      </a:pP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anose="02010609060101010101" charset="-122"/>
                        <a:ea typeface="黑体" panose="02010609060101010101" charset="-122"/>
                        <a:cs typeface="黑体" panose="02010609060101010101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6" name="Text Box 23"/>
          <p:cNvSpPr txBox="1">
            <a:spLocks noChangeArrowheads="1"/>
          </p:cNvSpPr>
          <p:nvPr/>
        </p:nvSpPr>
        <p:spPr bwMode="auto">
          <a:xfrm>
            <a:off x="8572183" y="5404168"/>
            <a:ext cx="431800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cs typeface="黑体" panose="02010609060101010101" charset="-122"/>
              </a:rPr>
              <a:t>a</a:t>
            </a:r>
            <a:endParaRPr lang="en-US" altLang="zh-CN" b="1">
              <a:cs typeface="黑体" panose="02010609060101010101" charset="-122"/>
            </a:endParaRPr>
          </a:p>
        </p:txBody>
      </p:sp>
      <p:sp>
        <p:nvSpPr>
          <p:cNvPr id="17" name="Text Box 24"/>
          <p:cNvSpPr txBox="1">
            <a:spLocks noChangeArrowheads="1"/>
          </p:cNvSpPr>
          <p:nvPr/>
        </p:nvSpPr>
        <p:spPr bwMode="auto">
          <a:xfrm>
            <a:off x="8499158" y="4972368"/>
            <a:ext cx="576262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solidFill>
                  <a:srgbClr val="FF0000"/>
                </a:solidFill>
                <a:cs typeface="黑体" panose="02010609060101010101" charset="-122"/>
              </a:rPr>
              <a:t>8</a:t>
            </a:r>
            <a:endParaRPr lang="en-US" altLang="zh-CN" b="1">
              <a:solidFill>
                <a:srgbClr val="FF0000"/>
              </a:solidFill>
              <a:cs typeface="黑体" panose="02010609060101010101" charset="-122"/>
            </a:endParaRPr>
          </a:p>
        </p:txBody>
      </p:sp>
      <p:sp>
        <p:nvSpPr>
          <p:cNvPr id="18" name="Text Box 25"/>
          <p:cNvSpPr txBox="1">
            <a:spLocks noChangeArrowheads="1"/>
          </p:cNvSpPr>
          <p:nvPr/>
        </p:nvSpPr>
        <p:spPr bwMode="auto">
          <a:xfrm>
            <a:off x="8499158" y="4972368"/>
            <a:ext cx="865187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solidFill>
                  <a:srgbClr val="3333FF"/>
                </a:solidFill>
                <a:cs typeface="黑体" panose="02010609060101010101" charset="-122"/>
              </a:rPr>
              <a:t>80</a:t>
            </a:r>
            <a:endParaRPr lang="en-US" altLang="zh-CN" b="1">
              <a:solidFill>
                <a:srgbClr val="3333FF"/>
              </a:solidFill>
              <a:cs typeface="黑体" panose="02010609060101010101" charset="-122"/>
            </a:endParaRPr>
          </a:p>
        </p:txBody>
      </p:sp>
      <p:sp>
        <p:nvSpPr>
          <p:cNvPr id="19" name="Text Box 26"/>
          <p:cNvSpPr txBox="1">
            <a:spLocks noChangeArrowheads="1"/>
          </p:cNvSpPr>
          <p:nvPr/>
        </p:nvSpPr>
        <p:spPr bwMode="auto">
          <a:xfrm>
            <a:off x="7346633" y="4972368"/>
            <a:ext cx="792162" cy="366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b="1">
                <a:cs typeface="黑体" panose="02010609060101010101" charset="-122"/>
              </a:rPr>
              <a:t>a[0]</a:t>
            </a:r>
            <a:endParaRPr lang="en-US" altLang="zh-CN" b="1">
              <a:cs typeface="黑体" panose="02010609060101010101" charset="-122"/>
            </a:endParaRPr>
          </a:p>
        </p:txBody>
      </p:sp>
      <p:sp>
        <p:nvSpPr>
          <p:cNvPr id="20" name="Line 27"/>
          <p:cNvSpPr>
            <a:spLocks noChangeShapeType="1"/>
          </p:cNvSpPr>
          <p:nvPr/>
        </p:nvSpPr>
        <p:spPr bwMode="auto">
          <a:xfrm>
            <a:off x="7922895" y="5188268"/>
            <a:ext cx="288925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tailEnd type="triangle" w="med" len="med"/>
          </a:ln>
        </p:spPr>
        <p:txBody>
          <a:bodyPr/>
          <a:lstStyle/>
          <a:p>
            <a:endParaRPr lang="zh-CN" altLang="en-US"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声明数组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2" grpId="0" bldLvl="0" animBg="1"/>
      <p:bldP spid="13" grpId="0" bldLvl="0" animBg="1"/>
      <p:bldP spid="14" grpId="0" bldLvl="0" animBg="1"/>
      <p:bldP spid="16" grpId="0"/>
      <p:bldP spid="17" grpId="0"/>
      <p:bldP spid="17" grpId="1"/>
      <p:bldP spid="19" grpId="0"/>
      <p:bldP spid="2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698500" y="2058670"/>
            <a:ext cx="9678035" cy="397827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n"/>
              <a:defRPr sz="2600" b="1">
                <a:latin typeface="+mn-lt"/>
                <a:ea typeface="微软雅黑" panose="020B0503020204020204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E9CDE"/>
              </a:buClr>
              <a:buSzPct val="100000"/>
              <a:buFont typeface="Wingdings" panose="05000000000000000000" pitchFamily="2" charset="2"/>
              <a:buChar char="u"/>
              <a:defRPr sz="2400" b="1">
                <a:latin typeface="+mn-lt"/>
                <a:ea typeface="微软雅黑" panose="020B0503020204020204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E9CDE"/>
              </a:buClr>
              <a:buSzPct val="85000"/>
              <a:buFont typeface="Wingdings" panose="05000000000000000000" pitchFamily="2" charset="2"/>
              <a:buChar char="Ø"/>
              <a:defRPr sz="2000" b="1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Ø"/>
              <a:defRPr sz="1800" b="1">
                <a:latin typeface="+mn-lt"/>
                <a:ea typeface="+mn-ea"/>
                <a:cs typeface="楷体_GB231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1600" b="1">
                <a:latin typeface="+mn-lt"/>
                <a:ea typeface="+mn-ea"/>
                <a:cs typeface="楷体_GB231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 sz="2000" b="1">
                <a:latin typeface="+mn-lt"/>
                <a:ea typeface="楷体_GB2312" pitchFamily="49" charset="-122"/>
              </a:defRPr>
            </a:lvl9pPr>
          </a:lstStyle>
          <a:p>
            <a:pPr marL="0" lvl="1" indent="0">
              <a:buNone/>
              <a:defRPr/>
            </a:pPr>
            <a:r>
              <a:rPr lang="zh-CN" altLang="en-US" dirty="0" smtClean="0">
                <a:latin typeface="+mj-ea"/>
                <a:ea typeface="+mj-ea"/>
                <a:cs typeface="黑体" panose="02010609060101010101" charset="-122"/>
              </a:rPr>
              <a:t>通常声明数组的时候就赋值，这样定义：</a:t>
            </a:r>
            <a:endParaRPr lang="en-US" altLang="zh-CN" dirty="0" smtClean="0">
              <a:latin typeface="+mj-ea"/>
              <a:ea typeface="+mj-ea"/>
              <a:cs typeface="黑体" panose="02010609060101010101" charset="-122"/>
            </a:endParaRPr>
          </a:p>
          <a:p>
            <a:pPr lvl="1">
              <a:buNone/>
              <a:defRPr/>
            </a:pPr>
            <a:endParaRPr lang="en-US" altLang="zh-CN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0" lvl="1" indent="0">
              <a:buNone/>
              <a:defRPr/>
            </a:pPr>
            <a:r>
              <a:rPr lang="en-US" altLang="zh-CN" b="0" dirty="0" err="1" smtClean="0">
                <a:latin typeface="+mj-ea"/>
                <a:ea typeface="+mj-ea"/>
                <a:cs typeface="黑体" panose="02010609060101010101" charset="-122"/>
              </a:rPr>
              <a:t>int</a:t>
            </a: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[] a= {1,1,2,3,5,8};                //</a:t>
            </a:r>
            <a:r>
              <a:rPr lang="zh-CN" altLang="en-US" b="0" dirty="0" smtClean="0">
                <a:latin typeface="+mj-ea"/>
                <a:ea typeface="+mj-ea"/>
                <a:cs typeface="黑体" panose="02010609060101010101" charset="-122"/>
              </a:rPr>
              <a:t>静态初始化</a:t>
            </a: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1</a:t>
            </a:r>
            <a:endParaRPr lang="zh-CN" altLang="en-US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14605" lvl="1" indent="-14605">
              <a:buNone/>
              <a:defRPr/>
            </a:pPr>
            <a:r>
              <a:rPr lang="en-US" altLang="zh-CN" b="0" dirty="0" err="1" smtClean="0">
                <a:latin typeface="+mj-ea"/>
                <a:ea typeface="+mj-ea"/>
                <a:cs typeface="黑体" panose="02010609060101010101" charset="-122"/>
              </a:rPr>
              <a:t>int</a:t>
            </a: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[] a= new </a:t>
            </a:r>
            <a:r>
              <a:rPr lang="en-US" altLang="zh-CN" b="0" dirty="0" err="1" smtClean="0">
                <a:latin typeface="+mj-ea"/>
                <a:ea typeface="+mj-ea"/>
                <a:cs typeface="黑体" panose="02010609060101010101" charset="-122"/>
              </a:rPr>
              <a:t>int</a:t>
            </a: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[]{1,1,2,3,5,8};       //</a:t>
            </a:r>
            <a:r>
              <a:rPr lang="zh-CN" altLang="en-US" b="0" dirty="0" smtClean="0">
                <a:latin typeface="+mj-ea"/>
                <a:ea typeface="+mj-ea"/>
                <a:cs typeface="黑体" panose="02010609060101010101" charset="-122"/>
              </a:rPr>
              <a:t>静态初始化</a:t>
            </a: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2</a:t>
            </a: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lvl="1">
              <a:buNone/>
              <a:defRPr/>
            </a:pP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14605" lvl="1" indent="-14605">
              <a:buNone/>
              <a:defRPr/>
            </a:pPr>
            <a:r>
              <a:rPr lang="zh-CN" altLang="en-US" b="0" dirty="0" smtClean="0">
                <a:latin typeface="+mj-ea"/>
                <a:ea typeface="+mj-ea"/>
                <a:cs typeface="黑体" panose="02010609060101010101" charset="-122"/>
              </a:rPr>
              <a:t>注意：这种初始化过程必须一次完成。</a:t>
            </a:r>
            <a:endParaRPr lang="zh-CN" altLang="en-US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marL="41910" lvl="1" indent="-13335">
              <a:buNone/>
              <a:defRPr/>
            </a:pPr>
            <a:r>
              <a:rPr lang="en-US" altLang="zh-CN" b="0" dirty="0" smtClean="0">
                <a:latin typeface="+mj-ea"/>
                <a:ea typeface="+mj-ea"/>
                <a:cs typeface="黑体" panose="02010609060101010101" charset="-122"/>
              </a:rPr>
              <a:t>      </a:t>
            </a:r>
            <a:r>
              <a:rPr lang="zh-CN" altLang="en-US" b="0" dirty="0" smtClean="0">
                <a:latin typeface="+mj-ea"/>
                <a:ea typeface="+mj-ea"/>
                <a:cs typeface="黑体" panose="02010609060101010101" charset="-122"/>
              </a:rPr>
              <a:t>数组一旦创建，长度不可修改；</a:t>
            </a:r>
            <a:endParaRPr lang="en-US" altLang="zh-CN" b="0" dirty="0" smtClean="0">
              <a:latin typeface="+mj-ea"/>
              <a:ea typeface="+mj-ea"/>
              <a:cs typeface="黑体" panose="02010609060101010101" charset="-122"/>
            </a:endParaRPr>
          </a:p>
          <a:p>
            <a:pPr lvl="1">
              <a:buNone/>
              <a:defRPr/>
            </a:pPr>
            <a:endParaRPr lang="zh-CN" altLang="en-GB" dirty="0">
              <a:ea typeface="黑体" panose="02010609060101010101" charset="-122"/>
              <a:cs typeface="黑体" panose="02010609060101010101" charset="-122"/>
            </a:endParaRPr>
          </a:p>
          <a:p>
            <a:pPr lvl="1">
              <a:defRPr/>
            </a:pPr>
            <a:endParaRPr lang="zh-CN" altLang="en-GB" dirty="0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声明数组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6-2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数组下标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5440364" y="-5655693"/>
            <a:ext cx="640747" cy="11606090"/>
          </a:xfrm>
          <a:prstGeom prst="rect">
            <a:avLst/>
          </a:pr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黑体" panose="02010609060101010101" charset="-122"/>
            </a:endParaRPr>
          </a:p>
        </p:txBody>
      </p:sp>
      <p:pic>
        <p:nvPicPr>
          <p:cNvPr id="9" name="图片 8" descr="备份LOGO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3044" y="-3333"/>
            <a:ext cx="1529075" cy="455390"/>
          </a:xfrm>
          <a:prstGeom prst="rect">
            <a:avLst/>
          </a:prstGeom>
        </p:spPr>
      </p:pic>
      <p:sp>
        <p:nvSpPr>
          <p:cNvPr id="21" name="1"/>
          <p:cNvSpPr txBox="1"/>
          <p:nvPr/>
        </p:nvSpPr>
        <p:spPr>
          <a:xfrm flipH="1">
            <a:off x="511964" y="71086"/>
            <a:ext cx="471310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</a:t>
            </a:r>
            <a:r>
              <a:rPr lang="en-US" altLang="zh-CN" sz="9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版权所有 盗版必究</a:t>
            </a:r>
            <a:endParaRPr lang="en-US" altLang="zh-CN" sz="9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712470" y="2161540"/>
            <a:ext cx="5222240" cy="5143500"/>
          </a:xfrm>
          <a:prstGeom prst="rect">
            <a:avLst/>
          </a:prstGeom>
        </p:spPr>
        <p:txBody>
          <a:bodyPr/>
          <a:lstStyle/>
          <a:p>
            <a:pPr marL="0" lvl="1" indent="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下标是对数组元素的编号，从</a:t>
            </a:r>
            <a:r>
              <a:rPr lang="en-US" altLang="zh-CN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0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开始，记录每个值的位置。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0" lvl="1" indent="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0" lvl="1" indent="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数组中的每个元素都可以通过下标来访问。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0" lvl="1" indent="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0" lvl="1" indent="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下标也被称为</a:t>
            </a:r>
            <a:r>
              <a:rPr lang="zh-CN" altLang="en-US" sz="2400" b="1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索引</a:t>
            </a: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。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  <a:p>
            <a:pPr marL="22860" lvl="1" indent="-22860" eaLnBrk="0" hangingPunct="0">
              <a:lnSpc>
                <a:spcPct val="90000"/>
              </a:lnSpc>
              <a:spcBef>
                <a:spcPts val="490"/>
              </a:spcBef>
              <a:buNone/>
              <a:defRPr/>
            </a:pPr>
            <a:r>
              <a:rPr lang="zh-CN" altLang="en-US" sz="2400" kern="0" dirty="0">
                <a:latin typeface="+mn-lt"/>
                <a:ea typeface="+mn-ea"/>
                <a:cs typeface="黑体" panose="02010609060101010101" charset="-122"/>
                <a:sym typeface="黑体" panose="02010609060101010101" charset="-122"/>
              </a:rPr>
              <a:t> </a:t>
            </a:r>
            <a:endParaRPr lang="zh-CN" altLang="en-US" sz="2400" kern="0" dirty="0">
              <a:latin typeface="+mn-lt"/>
              <a:ea typeface="+mn-ea"/>
              <a:cs typeface="黑体" panose="02010609060101010101" charset="-122"/>
              <a:sym typeface="黑体" panose="02010609060101010101" charset="-122"/>
            </a:endParaRPr>
          </a:p>
        </p:txBody>
      </p:sp>
      <p:graphicFrame>
        <p:nvGraphicFramePr>
          <p:cNvPr id="6" name="Object 3"/>
          <p:cNvGraphicFramePr>
            <a:graphicFrameLocks noChangeAspect="1"/>
          </p:cNvGraphicFramePr>
          <p:nvPr/>
        </p:nvGraphicFramePr>
        <p:xfrm>
          <a:off x="5951538" y="2848293"/>
          <a:ext cx="5429250" cy="217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Visio" r:id="rId2" imgW="4267200" imgH="1714500" progId="">
                  <p:embed/>
                </p:oleObj>
              </mc:Choice>
              <mc:Fallback>
                <p:oleObj name="Visio" r:id="rId2" imgW="4267200" imgH="1714500" progId="">
                  <p:embed/>
                  <p:pic>
                    <p:nvPicPr>
                      <p:cNvPr id="0" name="Object 3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51538" y="2848293"/>
                        <a:ext cx="5429250" cy="21748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4"/>
          <p:cNvSpPr txBox="1"/>
          <p:nvPr/>
        </p:nvSpPr>
        <p:spPr>
          <a:xfrm>
            <a:off x="712470" y="80010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 b="1" dirty="0">
                <a:latin typeface="黑体" panose="02010609060101010101" charset="-122"/>
                <a:ea typeface="黑体" panose="02010609060101010101" charset="-122"/>
              </a:rPr>
              <a:t>数组下标</a:t>
            </a:r>
            <a:endParaRPr lang="zh-CN" altLang="en-US" sz="3200" b="1" dirty="0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"/>
          <p:cNvSpPr/>
          <p:nvPr/>
        </p:nvSpPr>
        <p:spPr>
          <a:xfrm>
            <a:off x="882370" y="4710706"/>
            <a:ext cx="4482596" cy="2490196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3" name="1"/>
          <p:cNvSpPr/>
          <p:nvPr/>
        </p:nvSpPr>
        <p:spPr>
          <a:xfrm>
            <a:off x="-1" y="5204001"/>
            <a:ext cx="3594617" cy="1996899"/>
          </a:xfrm>
          <a:custGeom>
            <a:avLst/>
            <a:gdLst>
              <a:gd name="connsiteX0" fmla="*/ 0 w 3437546"/>
              <a:gd name="connsiteY0" fmla="*/ 1718773 h 1718773"/>
              <a:gd name="connsiteX1" fmla="*/ 857250 w 3437546"/>
              <a:gd name="connsiteY1" fmla="*/ 1718773 h 1718773"/>
              <a:gd name="connsiteX2" fmla="*/ 1718773 w 3437546"/>
              <a:gd name="connsiteY2" fmla="*/ 857250 h 1718773"/>
              <a:gd name="connsiteX3" fmla="*/ 2580296 w 3437546"/>
              <a:gd name="connsiteY3" fmla="*/ 1718773 h 1718773"/>
              <a:gd name="connsiteX4" fmla="*/ 3437546 w 3437546"/>
              <a:gd name="connsiteY4" fmla="*/ 1718773 h 1718773"/>
              <a:gd name="connsiteX5" fmla="*/ 1718773 w 3437546"/>
              <a:gd name="connsiteY5" fmla="*/ 0 h 1718773"/>
              <a:gd name="connsiteX6" fmla="*/ 0 w 3437546"/>
              <a:gd name="connsiteY6" fmla="*/ 1718773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7546" h="1718773">
                <a:moveTo>
                  <a:pt x="0" y="1718773"/>
                </a:moveTo>
                <a:lnTo>
                  <a:pt x="857250" y="1718773"/>
                </a:lnTo>
                <a:lnTo>
                  <a:pt x="1718773" y="857250"/>
                </a:lnTo>
                <a:lnTo>
                  <a:pt x="2580296" y="1718773"/>
                </a:lnTo>
                <a:lnTo>
                  <a:pt x="3437546" y="1718773"/>
                </a:lnTo>
                <a:lnTo>
                  <a:pt x="1718773" y="0"/>
                </a:lnTo>
                <a:lnTo>
                  <a:pt x="0" y="1718773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9" name="1"/>
          <p:cNvSpPr/>
          <p:nvPr/>
        </p:nvSpPr>
        <p:spPr>
          <a:xfrm flipV="1">
            <a:off x="6037087" y="-2"/>
            <a:ext cx="5484988" cy="3047051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blipFill dpi="0" rotWithShape="0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1"/>
          <p:cNvSpPr/>
          <p:nvPr/>
        </p:nvSpPr>
        <p:spPr>
          <a:xfrm flipV="1">
            <a:off x="9757757" y="-2"/>
            <a:ext cx="1764318" cy="980124"/>
          </a:xfrm>
          <a:custGeom>
            <a:avLst/>
            <a:gdLst>
              <a:gd name="connsiteX0" fmla="*/ 1718773 w 3437546"/>
              <a:gd name="connsiteY0" fmla="*/ 0 h 1718773"/>
              <a:gd name="connsiteX1" fmla="*/ 3437546 w 3437546"/>
              <a:gd name="connsiteY1" fmla="*/ 1718773 h 1718773"/>
              <a:gd name="connsiteX2" fmla="*/ 0 w 3437546"/>
              <a:gd name="connsiteY2" fmla="*/ 1718773 h 1718773"/>
              <a:gd name="connsiteX3" fmla="*/ 1718773 w 3437546"/>
              <a:gd name="connsiteY3" fmla="*/ 0 h 1718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546" h="1718773">
                <a:moveTo>
                  <a:pt x="1718773" y="0"/>
                </a:moveTo>
                <a:lnTo>
                  <a:pt x="3437546" y="1718773"/>
                </a:lnTo>
                <a:lnTo>
                  <a:pt x="0" y="1718773"/>
                </a:lnTo>
                <a:lnTo>
                  <a:pt x="1718773" y="0"/>
                </a:lnTo>
                <a:close/>
              </a:path>
            </a:pathLst>
          </a:custGeom>
          <a:gradFill>
            <a:gsLst>
              <a:gs pos="10000">
                <a:srgbClr val="000046"/>
              </a:gs>
              <a:gs pos="90000">
                <a:srgbClr val="1CB5E0"/>
              </a:gs>
            </a:gsLst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1" name="1"/>
          <p:cNvSpPr txBox="1"/>
          <p:nvPr/>
        </p:nvSpPr>
        <p:spPr>
          <a:xfrm flipH="1">
            <a:off x="3037636" y="4424773"/>
            <a:ext cx="4713108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defRPr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www.51zxw.net   版权所有 盗版必究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5" name="1"/>
          <p:cNvSpPr txBox="1"/>
          <p:nvPr/>
        </p:nvSpPr>
        <p:spPr>
          <a:xfrm flipH="1">
            <a:off x="3232066" y="3890632"/>
            <a:ext cx="493657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6-3 </a:t>
            </a:r>
            <a:r>
              <a:rPr lang="zh-CN" altLang="en-US" sz="2800" b="1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数组遍历</a:t>
            </a:r>
            <a:endParaRPr lang="zh-CN" altLang="zh-CN" sz="2800" dirty="0" smtClean="0">
              <a:cs typeface="黑体" panose="02010609060101010101" charset="-122"/>
            </a:endParaRPr>
          </a:p>
        </p:txBody>
      </p:sp>
      <p:sp>
        <p:nvSpPr>
          <p:cNvPr id="36" name="1"/>
          <p:cNvSpPr txBox="1"/>
          <p:nvPr/>
        </p:nvSpPr>
        <p:spPr>
          <a:xfrm flipH="1">
            <a:off x="2591985" y="3190245"/>
            <a:ext cx="60186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000" b="1" dirty="0" smtClean="0">
                <a:gradFill>
                  <a:gsLst>
                    <a:gs pos="10000">
                      <a:srgbClr val="000046"/>
                    </a:gs>
                    <a:gs pos="90000">
                      <a:srgbClr val="1CB5E0"/>
                    </a:gs>
                  </a:gsLst>
                  <a:lin ang="0" scaled="0"/>
                </a:gra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第六章 数组</a:t>
            </a:r>
            <a:endParaRPr lang="zh-CN" altLang="en-US" sz="4000" b="1" dirty="0">
              <a:gradFill>
                <a:gsLst>
                  <a:gs pos="10000">
                    <a:srgbClr val="000046"/>
                  </a:gs>
                  <a:gs pos="90000">
                    <a:srgbClr val="1CB5E0"/>
                  </a:gs>
                </a:gsLst>
                <a:lin ang="0" scaled="0"/>
              </a:gra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COMMONDATA" val="eyJoZGlkIjoiODQ0OWFhODE4YzQ0OWVkZjA3MTc0NGFiZjEwMzc0Yj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黑体"/>
        <a:ea typeface=""/>
        <a:cs typeface=""/>
        <a:font script="Jpan" typeface="游ゴシック Light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黑体"/>
        <a:ea typeface=""/>
        <a:cs typeface=""/>
        <a:font script="Jpan" typeface="游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黑体"/>
        <a:font script="Hebr" typeface="黑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黑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2376</Words>
  <Application>WPS 演示</Application>
  <PresentationFormat>自定义</PresentationFormat>
  <Paragraphs>275</Paragraphs>
  <Slides>29</Slides>
  <Notes>8</Notes>
  <HiddenSlides>0</HiddenSlides>
  <MMClips>2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29</vt:i4>
      </vt:variant>
    </vt:vector>
  </HeadingPairs>
  <TitlesOfParts>
    <vt:vector size="48" baseType="lpstr">
      <vt:lpstr>Arial</vt:lpstr>
      <vt:lpstr>宋体</vt:lpstr>
      <vt:lpstr>Wingdings</vt:lpstr>
      <vt:lpstr>黑体</vt:lpstr>
      <vt:lpstr>Lato Regular</vt:lpstr>
      <vt:lpstr>Segoe Print</vt:lpstr>
      <vt:lpstr>Lato Hairline</vt:lpstr>
      <vt:lpstr>Lato Light</vt:lpstr>
      <vt:lpstr>方正黑体简体</vt:lpstr>
      <vt:lpstr>Century Gothic</vt:lpstr>
      <vt:lpstr>微软雅黑</vt:lpstr>
      <vt:lpstr>楷体_GB2312</vt:lpstr>
      <vt:lpstr>新宋体</vt:lpstr>
      <vt:lpstr>楷体_GB2312</vt:lpstr>
      <vt:lpstr>Arial Unicode MS</vt:lpstr>
      <vt:lpstr>Calibri</vt:lpstr>
      <vt:lpstr>思源黑体 Medium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</dc:title>
  <dc:creator>Administrator</dc:creator>
  <cp:lastModifiedBy>----</cp:lastModifiedBy>
  <cp:revision>258</cp:revision>
  <dcterms:created xsi:type="dcterms:W3CDTF">2018-11-29T02:18:00Z</dcterms:created>
  <dcterms:modified xsi:type="dcterms:W3CDTF">2022-06-16T11:04:04Z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92CD4197175D49E0B0D53B67708C2698</vt:lpwstr>
  </property>
</Properties>
</file>